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68" r:id="rId5"/>
    <p:sldId id="263" r:id="rId6"/>
    <p:sldId id="266" r:id="rId7"/>
    <p:sldId id="267" r:id="rId8"/>
    <p:sldId id="260" r:id="rId9"/>
    <p:sldId id="259" r:id="rId10"/>
    <p:sldId id="274" r:id="rId11"/>
    <p:sldId id="261" r:id="rId12"/>
    <p:sldId id="271" r:id="rId13"/>
    <p:sldId id="273" r:id="rId14"/>
    <p:sldId id="265" r:id="rId15"/>
    <p:sldId id="262" r:id="rId16"/>
    <p:sldId id="270" r:id="rId17"/>
    <p:sldId id="275" r:id="rId18"/>
    <p:sldId id="276" r:id="rId1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4660"/>
  </p:normalViewPr>
  <p:slideViewPr>
    <p:cSldViewPr>
      <p:cViewPr varScale="1">
        <p:scale>
          <a:sx n="66" d="100"/>
          <a:sy n="66" d="100"/>
        </p:scale>
        <p:origin x="-1524"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61.wmf"/><Relationship Id="rId13" Type="http://schemas.openxmlformats.org/officeDocument/2006/relationships/image" Target="../media/image66.wmf"/><Relationship Id="rId18" Type="http://schemas.openxmlformats.org/officeDocument/2006/relationships/image" Target="../media/image71.wmf"/><Relationship Id="rId3" Type="http://schemas.openxmlformats.org/officeDocument/2006/relationships/image" Target="../media/image56.wmf"/><Relationship Id="rId7" Type="http://schemas.openxmlformats.org/officeDocument/2006/relationships/image" Target="../media/image60.wmf"/><Relationship Id="rId12" Type="http://schemas.openxmlformats.org/officeDocument/2006/relationships/image" Target="../media/image65.wmf"/><Relationship Id="rId17" Type="http://schemas.openxmlformats.org/officeDocument/2006/relationships/image" Target="../media/image70.wmf"/><Relationship Id="rId2" Type="http://schemas.openxmlformats.org/officeDocument/2006/relationships/image" Target="../media/image55.wmf"/><Relationship Id="rId16" Type="http://schemas.openxmlformats.org/officeDocument/2006/relationships/image" Target="../media/image69.wmf"/><Relationship Id="rId1" Type="http://schemas.openxmlformats.org/officeDocument/2006/relationships/image" Target="../media/image54.wmf"/><Relationship Id="rId6" Type="http://schemas.openxmlformats.org/officeDocument/2006/relationships/image" Target="../media/image59.wmf"/><Relationship Id="rId11" Type="http://schemas.openxmlformats.org/officeDocument/2006/relationships/image" Target="../media/image64.wmf"/><Relationship Id="rId5" Type="http://schemas.openxmlformats.org/officeDocument/2006/relationships/image" Target="../media/image58.wmf"/><Relationship Id="rId15" Type="http://schemas.openxmlformats.org/officeDocument/2006/relationships/image" Target="../media/image68.wmf"/><Relationship Id="rId10" Type="http://schemas.openxmlformats.org/officeDocument/2006/relationships/image" Target="../media/image63.wmf"/><Relationship Id="rId4" Type="http://schemas.openxmlformats.org/officeDocument/2006/relationships/image" Target="../media/image57.wmf"/><Relationship Id="rId9" Type="http://schemas.openxmlformats.org/officeDocument/2006/relationships/image" Target="../media/image62.wmf"/><Relationship Id="rId14" Type="http://schemas.openxmlformats.org/officeDocument/2006/relationships/image" Target="../media/image67.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76.wmf"/><Relationship Id="rId13" Type="http://schemas.openxmlformats.org/officeDocument/2006/relationships/image" Target="../media/image81.wmf"/><Relationship Id="rId18" Type="http://schemas.openxmlformats.org/officeDocument/2006/relationships/image" Target="../media/image86.wmf"/><Relationship Id="rId3" Type="http://schemas.openxmlformats.org/officeDocument/2006/relationships/image" Target="../media/image56.wmf"/><Relationship Id="rId21" Type="http://schemas.openxmlformats.org/officeDocument/2006/relationships/image" Target="../media/image89.wmf"/><Relationship Id="rId7" Type="http://schemas.openxmlformats.org/officeDocument/2006/relationships/image" Target="../media/image75.wmf"/><Relationship Id="rId12" Type="http://schemas.openxmlformats.org/officeDocument/2006/relationships/image" Target="../media/image80.wmf"/><Relationship Id="rId17" Type="http://schemas.openxmlformats.org/officeDocument/2006/relationships/image" Target="../media/image85.wmf"/><Relationship Id="rId2" Type="http://schemas.openxmlformats.org/officeDocument/2006/relationships/image" Target="../media/image55.wmf"/><Relationship Id="rId16" Type="http://schemas.openxmlformats.org/officeDocument/2006/relationships/image" Target="../media/image84.wmf"/><Relationship Id="rId20" Type="http://schemas.openxmlformats.org/officeDocument/2006/relationships/image" Target="../media/image88.wmf"/><Relationship Id="rId1" Type="http://schemas.openxmlformats.org/officeDocument/2006/relationships/image" Target="../media/image54.wmf"/><Relationship Id="rId6" Type="http://schemas.openxmlformats.org/officeDocument/2006/relationships/image" Target="../media/image74.wmf"/><Relationship Id="rId11" Type="http://schemas.openxmlformats.org/officeDocument/2006/relationships/image" Target="../media/image79.wmf"/><Relationship Id="rId5" Type="http://schemas.openxmlformats.org/officeDocument/2006/relationships/image" Target="../media/image73.wmf"/><Relationship Id="rId15" Type="http://schemas.openxmlformats.org/officeDocument/2006/relationships/image" Target="../media/image83.wmf"/><Relationship Id="rId10" Type="http://schemas.openxmlformats.org/officeDocument/2006/relationships/image" Target="../media/image78.wmf"/><Relationship Id="rId19" Type="http://schemas.openxmlformats.org/officeDocument/2006/relationships/image" Target="../media/image87.wmf"/><Relationship Id="rId4" Type="http://schemas.openxmlformats.org/officeDocument/2006/relationships/image" Target="../media/image72.wmf"/><Relationship Id="rId9" Type="http://schemas.openxmlformats.org/officeDocument/2006/relationships/image" Target="../media/image77.wmf"/><Relationship Id="rId14" Type="http://schemas.openxmlformats.org/officeDocument/2006/relationships/image" Target="../media/image82.wmf"/><Relationship Id="rId22" Type="http://schemas.openxmlformats.org/officeDocument/2006/relationships/image" Target="../media/image90.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77.wmf"/><Relationship Id="rId13" Type="http://schemas.openxmlformats.org/officeDocument/2006/relationships/image" Target="../media/image92.wmf"/><Relationship Id="rId18" Type="http://schemas.openxmlformats.org/officeDocument/2006/relationships/image" Target="../media/image97.wmf"/><Relationship Id="rId26" Type="http://schemas.openxmlformats.org/officeDocument/2006/relationships/image" Target="../media/image89.wmf"/><Relationship Id="rId3" Type="http://schemas.openxmlformats.org/officeDocument/2006/relationships/image" Target="../media/image56.wmf"/><Relationship Id="rId21" Type="http://schemas.openxmlformats.org/officeDocument/2006/relationships/image" Target="../media/image100.wmf"/><Relationship Id="rId7" Type="http://schemas.openxmlformats.org/officeDocument/2006/relationships/image" Target="../media/image76.wmf"/><Relationship Id="rId12" Type="http://schemas.openxmlformats.org/officeDocument/2006/relationships/image" Target="../media/image91.wmf"/><Relationship Id="rId17" Type="http://schemas.openxmlformats.org/officeDocument/2006/relationships/image" Target="../media/image96.wmf"/><Relationship Id="rId25" Type="http://schemas.openxmlformats.org/officeDocument/2006/relationships/image" Target="../media/image88.wmf"/><Relationship Id="rId2" Type="http://schemas.openxmlformats.org/officeDocument/2006/relationships/image" Target="../media/image55.wmf"/><Relationship Id="rId16" Type="http://schemas.openxmlformats.org/officeDocument/2006/relationships/image" Target="../media/image95.wmf"/><Relationship Id="rId20" Type="http://schemas.openxmlformats.org/officeDocument/2006/relationships/image" Target="../media/image99.wmf"/><Relationship Id="rId1" Type="http://schemas.openxmlformats.org/officeDocument/2006/relationships/image" Target="../media/image54.wmf"/><Relationship Id="rId6" Type="http://schemas.openxmlformats.org/officeDocument/2006/relationships/image" Target="../media/image75.wmf"/><Relationship Id="rId11" Type="http://schemas.openxmlformats.org/officeDocument/2006/relationships/image" Target="../media/image81.wmf"/><Relationship Id="rId24" Type="http://schemas.openxmlformats.org/officeDocument/2006/relationships/image" Target="../media/image87.wmf"/><Relationship Id="rId5" Type="http://schemas.openxmlformats.org/officeDocument/2006/relationships/image" Target="../media/image74.wmf"/><Relationship Id="rId15" Type="http://schemas.openxmlformats.org/officeDocument/2006/relationships/image" Target="../media/image94.wmf"/><Relationship Id="rId23" Type="http://schemas.openxmlformats.org/officeDocument/2006/relationships/image" Target="../media/image86.wmf"/><Relationship Id="rId10" Type="http://schemas.openxmlformats.org/officeDocument/2006/relationships/image" Target="../media/image79.wmf"/><Relationship Id="rId19" Type="http://schemas.openxmlformats.org/officeDocument/2006/relationships/image" Target="../media/image98.wmf"/><Relationship Id="rId4" Type="http://schemas.openxmlformats.org/officeDocument/2006/relationships/image" Target="../media/image73.wmf"/><Relationship Id="rId9" Type="http://schemas.openxmlformats.org/officeDocument/2006/relationships/image" Target="../media/image78.wmf"/><Relationship Id="rId14" Type="http://schemas.openxmlformats.org/officeDocument/2006/relationships/image" Target="../media/image93.wmf"/><Relationship Id="rId22" Type="http://schemas.openxmlformats.org/officeDocument/2006/relationships/image" Target="../media/image8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18.wmf"/><Relationship Id="rId13" Type="http://schemas.openxmlformats.org/officeDocument/2006/relationships/image" Target="../media/image23.wmf"/><Relationship Id="rId18" Type="http://schemas.openxmlformats.org/officeDocument/2006/relationships/image" Target="../media/image28.wmf"/><Relationship Id="rId3" Type="http://schemas.openxmlformats.org/officeDocument/2006/relationships/image" Target="../media/image13.wmf"/><Relationship Id="rId21" Type="http://schemas.openxmlformats.org/officeDocument/2006/relationships/image" Target="../media/image31.wmf"/><Relationship Id="rId7" Type="http://schemas.openxmlformats.org/officeDocument/2006/relationships/image" Target="../media/image17.wmf"/><Relationship Id="rId12" Type="http://schemas.openxmlformats.org/officeDocument/2006/relationships/image" Target="../media/image22.wmf"/><Relationship Id="rId17" Type="http://schemas.openxmlformats.org/officeDocument/2006/relationships/image" Target="../media/image27.wmf"/><Relationship Id="rId2" Type="http://schemas.openxmlformats.org/officeDocument/2006/relationships/image" Target="../media/image12.wmf"/><Relationship Id="rId16" Type="http://schemas.openxmlformats.org/officeDocument/2006/relationships/image" Target="../media/image26.wmf"/><Relationship Id="rId20" Type="http://schemas.openxmlformats.org/officeDocument/2006/relationships/image" Target="../media/image30.wmf"/><Relationship Id="rId1" Type="http://schemas.openxmlformats.org/officeDocument/2006/relationships/image" Target="../media/image11.wmf"/><Relationship Id="rId6" Type="http://schemas.openxmlformats.org/officeDocument/2006/relationships/image" Target="../media/image16.wmf"/><Relationship Id="rId11" Type="http://schemas.openxmlformats.org/officeDocument/2006/relationships/image" Target="../media/image21.wmf"/><Relationship Id="rId5" Type="http://schemas.openxmlformats.org/officeDocument/2006/relationships/image" Target="../media/image15.wmf"/><Relationship Id="rId15" Type="http://schemas.openxmlformats.org/officeDocument/2006/relationships/image" Target="../media/image25.wmf"/><Relationship Id="rId10" Type="http://schemas.openxmlformats.org/officeDocument/2006/relationships/image" Target="../media/image20.wmf"/><Relationship Id="rId19" Type="http://schemas.openxmlformats.org/officeDocument/2006/relationships/image" Target="../media/image29.wmf"/><Relationship Id="rId4" Type="http://schemas.openxmlformats.org/officeDocument/2006/relationships/image" Target="../media/image14.wmf"/><Relationship Id="rId9" Type="http://schemas.openxmlformats.org/officeDocument/2006/relationships/image" Target="../media/image19.wmf"/><Relationship Id="rId14" Type="http://schemas.openxmlformats.org/officeDocument/2006/relationships/image" Target="../media/image24.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image" Target="../media/image36.wmf"/><Relationship Id="rId7" Type="http://schemas.openxmlformats.org/officeDocument/2006/relationships/image" Target="../media/image40.wmf"/><Relationship Id="rId2" Type="http://schemas.openxmlformats.org/officeDocument/2006/relationships/image" Target="../media/image35.wmf"/><Relationship Id="rId1" Type="http://schemas.openxmlformats.org/officeDocument/2006/relationships/image" Target="../media/image34.wmf"/><Relationship Id="rId6" Type="http://schemas.openxmlformats.org/officeDocument/2006/relationships/image" Target="../media/image39.wmf"/><Relationship Id="rId5" Type="http://schemas.openxmlformats.org/officeDocument/2006/relationships/image" Target="../media/image38.wmf"/><Relationship Id="rId10" Type="http://schemas.openxmlformats.org/officeDocument/2006/relationships/image" Target="../media/image42.wmf"/><Relationship Id="rId4" Type="http://schemas.openxmlformats.org/officeDocument/2006/relationships/image" Target="../media/image37.wmf"/><Relationship Id="rId9" Type="http://schemas.openxmlformats.org/officeDocument/2006/relationships/image" Target="../media/image4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44.wmf"/><Relationship Id="rId1" Type="http://schemas.openxmlformats.org/officeDocument/2006/relationships/image" Target="../media/image4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 Id="rId4" Type="http://schemas.openxmlformats.org/officeDocument/2006/relationships/image" Target="../media/image48.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image" Target="../media/image5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15B796-A211-40EA-8B42-F3815D9D11F6}" type="datetimeFigureOut">
              <a:rPr lang="zh-TW" altLang="en-US" smtClean="0"/>
              <a:pPr/>
              <a:t>2014/10/26</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F34A8-77AE-4681-820F-DCC12BC15518}" type="slidenum">
              <a:rPr lang="zh-TW" altLang="en-US" smtClean="0"/>
              <a:pPr/>
              <a:t>‹#›</a:t>
            </a:fld>
            <a:endParaRPr lang="zh-TW" altLang="en-US"/>
          </a:p>
        </p:txBody>
      </p:sp>
    </p:spTree>
    <p:extLst>
      <p:ext uri="{BB962C8B-B14F-4D97-AF65-F5344CB8AC3E}">
        <p14:creationId xmlns="" xmlns:p14="http://schemas.microsoft.com/office/powerpoint/2010/main" val="1342586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17F34A8-77AE-4681-820F-DCC12BC15518}" type="slidenum">
              <a:rPr lang="zh-TW" altLang="en-US" smtClean="0"/>
              <a:pPr/>
              <a:t>12</a:t>
            </a:fld>
            <a:endParaRPr lang="zh-TW" altLang="en-US"/>
          </a:p>
        </p:txBody>
      </p:sp>
    </p:spTree>
    <p:extLst>
      <p:ext uri="{BB962C8B-B14F-4D97-AF65-F5344CB8AC3E}">
        <p14:creationId xmlns="" xmlns:p14="http://schemas.microsoft.com/office/powerpoint/2010/main" val="1329838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9F3D7D4-9D30-4B78-94F5-04757DC246D3}" type="datetimeFigureOut">
              <a:rPr lang="zh-TW" altLang="en-US" smtClean="0"/>
              <a:pPr/>
              <a:t>2014/10/26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D9B8E95-F862-4C85-95DF-2F05EC140E38}"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F3D7D4-9D30-4B78-94F5-04757DC246D3}" type="datetimeFigureOut">
              <a:rPr lang="zh-TW" altLang="en-US" smtClean="0"/>
              <a:pPr/>
              <a:t>2014/10/26</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9B8E95-F862-4C85-95DF-2F05EC140E38}"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5.bin"/><Relationship Id="rId3" Type="http://schemas.openxmlformats.org/officeDocument/2006/relationships/oleObject" Target="../embeddings/oleObject30.bin"/><Relationship Id="rId7" Type="http://schemas.openxmlformats.org/officeDocument/2006/relationships/oleObject" Target="../embeddings/oleObject34.bin"/><Relationship Id="rId12"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33.bin"/><Relationship Id="rId11" Type="http://schemas.openxmlformats.org/officeDocument/2006/relationships/oleObject" Target="../embeddings/oleObject38.bin"/><Relationship Id="rId5" Type="http://schemas.openxmlformats.org/officeDocument/2006/relationships/oleObject" Target="../embeddings/oleObject32.bin"/><Relationship Id="rId10" Type="http://schemas.openxmlformats.org/officeDocument/2006/relationships/oleObject" Target="../embeddings/oleObject37.bin"/><Relationship Id="rId4" Type="http://schemas.openxmlformats.org/officeDocument/2006/relationships/oleObject" Target="../embeddings/oleObject31.bin"/><Relationship Id="rId9" Type="http://schemas.openxmlformats.org/officeDocument/2006/relationships/oleObject" Target="../embeddings/oleObject36.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oleObject" Target="../embeddings/oleObject42.bin"/><Relationship Id="rId4" Type="http://schemas.openxmlformats.org/officeDocument/2006/relationships/oleObject" Target="../embeddings/oleObject41.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oleObject46.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45.bin"/><Relationship Id="rId5" Type="http://schemas.openxmlformats.org/officeDocument/2006/relationships/oleObject" Target="../embeddings/oleObject44.bin"/><Relationship Id="rId4" Type="http://schemas.openxmlformats.org/officeDocument/2006/relationships/oleObject" Target="../embeddings/oleObject43.bin"/></Relationships>
</file>

<file path=ppt/slides/_rels/slide1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oleObject" Target="../embeddings/oleObject48.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oleObject" Target="../embeddings/oleObject50.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56.bin"/><Relationship Id="rId13" Type="http://schemas.openxmlformats.org/officeDocument/2006/relationships/oleObject" Target="../embeddings/oleObject61.bin"/><Relationship Id="rId18" Type="http://schemas.openxmlformats.org/officeDocument/2006/relationships/oleObject" Target="../embeddings/oleObject66.bin"/><Relationship Id="rId3" Type="http://schemas.openxmlformats.org/officeDocument/2006/relationships/oleObject" Target="../embeddings/oleObject51.bin"/><Relationship Id="rId21" Type="http://schemas.openxmlformats.org/officeDocument/2006/relationships/oleObject" Target="../embeddings/oleObject69.bin"/><Relationship Id="rId7" Type="http://schemas.openxmlformats.org/officeDocument/2006/relationships/oleObject" Target="../embeddings/oleObject55.bin"/><Relationship Id="rId12" Type="http://schemas.openxmlformats.org/officeDocument/2006/relationships/oleObject" Target="../embeddings/oleObject60.bin"/><Relationship Id="rId17" Type="http://schemas.openxmlformats.org/officeDocument/2006/relationships/oleObject" Target="../embeddings/oleObject65.bin"/><Relationship Id="rId2" Type="http://schemas.openxmlformats.org/officeDocument/2006/relationships/slideLayout" Target="../slideLayouts/slideLayout2.xml"/><Relationship Id="rId16" Type="http://schemas.openxmlformats.org/officeDocument/2006/relationships/oleObject" Target="../embeddings/oleObject64.bin"/><Relationship Id="rId20" Type="http://schemas.openxmlformats.org/officeDocument/2006/relationships/oleObject" Target="../embeddings/oleObject68.bin"/><Relationship Id="rId1" Type="http://schemas.openxmlformats.org/officeDocument/2006/relationships/vmlDrawing" Target="../drawings/vmlDrawing11.vml"/><Relationship Id="rId6" Type="http://schemas.openxmlformats.org/officeDocument/2006/relationships/oleObject" Target="../embeddings/oleObject54.bin"/><Relationship Id="rId11" Type="http://schemas.openxmlformats.org/officeDocument/2006/relationships/oleObject" Target="../embeddings/oleObject59.bin"/><Relationship Id="rId5" Type="http://schemas.openxmlformats.org/officeDocument/2006/relationships/oleObject" Target="../embeddings/oleObject53.bin"/><Relationship Id="rId15" Type="http://schemas.openxmlformats.org/officeDocument/2006/relationships/oleObject" Target="../embeddings/oleObject63.bin"/><Relationship Id="rId23" Type="http://schemas.openxmlformats.org/officeDocument/2006/relationships/oleObject" Target="../embeddings/oleObject71.bin"/><Relationship Id="rId10" Type="http://schemas.openxmlformats.org/officeDocument/2006/relationships/oleObject" Target="../embeddings/oleObject58.bin"/><Relationship Id="rId19" Type="http://schemas.openxmlformats.org/officeDocument/2006/relationships/oleObject" Target="../embeddings/oleObject67.bin"/><Relationship Id="rId4" Type="http://schemas.openxmlformats.org/officeDocument/2006/relationships/oleObject" Target="../embeddings/oleObject52.bin"/><Relationship Id="rId9" Type="http://schemas.openxmlformats.org/officeDocument/2006/relationships/oleObject" Target="../embeddings/oleObject57.bin"/><Relationship Id="rId14" Type="http://schemas.openxmlformats.org/officeDocument/2006/relationships/oleObject" Target="../embeddings/oleObject62.bin"/><Relationship Id="rId22" Type="http://schemas.openxmlformats.org/officeDocument/2006/relationships/oleObject" Target="../embeddings/oleObject70.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77.bin"/><Relationship Id="rId13" Type="http://schemas.openxmlformats.org/officeDocument/2006/relationships/oleObject" Target="../embeddings/oleObject82.bin"/><Relationship Id="rId18" Type="http://schemas.openxmlformats.org/officeDocument/2006/relationships/oleObject" Target="../embeddings/oleObject87.bin"/><Relationship Id="rId3" Type="http://schemas.openxmlformats.org/officeDocument/2006/relationships/oleObject" Target="../embeddings/oleObject72.bin"/><Relationship Id="rId21" Type="http://schemas.openxmlformats.org/officeDocument/2006/relationships/oleObject" Target="../embeddings/oleObject90.bin"/><Relationship Id="rId7" Type="http://schemas.openxmlformats.org/officeDocument/2006/relationships/oleObject" Target="../embeddings/oleObject76.bin"/><Relationship Id="rId12" Type="http://schemas.openxmlformats.org/officeDocument/2006/relationships/oleObject" Target="../embeddings/oleObject81.bin"/><Relationship Id="rId17" Type="http://schemas.openxmlformats.org/officeDocument/2006/relationships/oleObject" Target="../embeddings/oleObject86.bin"/><Relationship Id="rId2" Type="http://schemas.openxmlformats.org/officeDocument/2006/relationships/slideLayout" Target="../slideLayouts/slideLayout2.xml"/><Relationship Id="rId16" Type="http://schemas.openxmlformats.org/officeDocument/2006/relationships/oleObject" Target="../embeddings/oleObject85.bin"/><Relationship Id="rId20" Type="http://schemas.openxmlformats.org/officeDocument/2006/relationships/oleObject" Target="../embeddings/oleObject89.bin"/><Relationship Id="rId1" Type="http://schemas.openxmlformats.org/officeDocument/2006/relationships/vmlDrawing" Target="../drawings/vmlDrawing12.vml"/><Relationship Id="rId6" Type="http://schemas.openxmlformats.org/officeDocument/2006/relationships/oleObject" Target="../embeddings/oleObject75.bin"/><Relationship Id="rId11" Type="http://schemas.openxmlformats.org/officeDocument/2006/relationships/oleObject" Target="../embeddings/oleObject80.bin"/><Relationship Id="rId24" Type="http://schemas.openxmlformats.org/officeDocument/2006/relationships/oleObject" Target="../embeddings/oleObject93.bin"/><Relationship Id="rId5" Type="http://schemas.openxmlformats.org/officeDocument/2006/relationships/oleObject" Target="../embeddings/oleObject74.bin"/><Relationship Id="rId15" Type="http://schemas.openxmlformats.org/officeDocument/2006/relationships/oleObject" Target="../embeddings/oleObject84.bin"/><Relationship Id="rId23" Type="http://schemas.openxmlformats.org/officeDocument/2006/relationships/oleObject" Target="../embeddings/oleObject92.bin"/><Relationship Id="rId10" Type="http://schemas.openxmlformats.org/officeDocument/2006/relationships/oleObject" Target="../embeddings/oleObject79.bin"/><Relationship Id="rId19" Type="http://schemas.openxmlformats.org/officeDocument/2006/relationships/oleObject" Target="../embeddings/oleObject88.bin"/><Relationship Id="rId4" Type="http://schemas.openxmlformats.org/officeDocument/2006/relationships/oleObject" Target="../embeddings/oleObject73.bin"/><Relationship Id="rId9" Type="http://schemas.openxmlformats.org/officeDocument/2006/relationships/oleObject" Target="../embeddings/oleObject78.bin"/><Relationship Id="rId14" Type="http://schemas.openxmlformats.org/officeDocument/2006/relationships/oleObject" Target="../embeddings/oleObject83.bin"/><Relationship Id="rId22" Type="http://schemas.openxmlformats.org/officeDocument/2006/relationships/oleObject" Target="../embeddings/oleObject91.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99.bin"/><Relationship Id="rId13" Type="http://schemas.openxmlformats.org/officeDocument/2006/relationships/oleObject" Target="../embeddings/oleObject104.bin"/><Relationship Id="rId18" Type="http://schemas.openxmlformats.org/officeDocument/2006/relationships/oleObject" Target="../embeddings/oleObject109.bin"/><Relationship Id="rId26" Type="http://schemas.openxmlformats.org/officeDocument/2006/relationships/oleObject" Target="../embeddings/oleObject117.bin"/><Relationship Id="rId3" Type="http://schemas.openxmlformats.org/officeDocument/2006/relationships/oleObject" Target="../embeddings/oleObject94.bin"/><Relationship Id="rId21" Type="http://schemas.openxmlformats.org/officeDocument/2006/relationships/oleObject" Target="../embeddings/oleObject112.bin"/><Relationship Id="rId7" Type="http://schemas.openxmlformats.org/officeDocument/2006/relationships/oleObject" Target="../embeddings/oleObject98.bin"/><Relationship Id="rId12" Type="http://schemas.openxmlformats.org/officeDocument/2006/relationships/oleObject" Target="../embeddings/oleObject103.bin"/><Relationship Id="rId17" Type="http://schemas.openxmlformats.org/officeDocument/2006/relationships/oleObject" Target="../embeddings/oleObject108.bin"/><Relationship Id="rId25" Type="http://schemas.openxmlformats.org/officeDocument/2006/relationships/oleObject" Target="../embeddings/oleObject116.bin"/><Relationship Id="rId2" Type="http://schemas.openxmlformats.org/officeDocument/2006/relationships/slideLayout" Target="../slideLayouts/slideLayout2.xml"/><Relationship Id="rId16" Type="http://schemas.openxmlformats.org/officeDocument/2006/relationships/oleObject" Target="../embeddings/oleObject107.bin"/><Relationship Id="rId20" Type="http://schemas.openxmlformats.org/officeDocument/2006/relationships/oleObject" Target="../embeddings/oleObject111.bin"/><Relationship Id="rId1" Type="http://schemas.openxmlformats.org/officeDocument/2006/relationships/vmlDrawing" Target="../drawings/vmlDrawing13.vml"/><Relationship Id="rId6" Type="http://schemas.openxmlformats.org/officeDocument/2006/relationships/oleObject" Target="../embeddings/oleObject97.bin"/><Relationship Id="rId11" Type="http://schemas.openxmlformats.org/officeDocument/2006/relationships/oleObject" Target="../embeddings/oleObject102.bin"/><Relationship Id="rId24" Type="http://schemas.openxmlformats.org/officeDocument/2006/relationships/oleObject" Target="../embeddings/oleObject115.bin"/><Relationship Id="rId5" Type="http://schemas.openxmlformats.org/officeDocument/2006/relationships/oleObject" Target="../embeddings/oleObject96.bin"/><Relationship Id="rId15" Type="http://schemas.openxmlformats.org/officeDocument/2006/relationships/oleObject" Target="../embeddings/oleObject106.bin"/><Relationship Id="rId23" Type="http://schemas.openxmlformats.org/officeDocument/2006/relationships/oleObject" Target="../embeddings/oleObject114.bin"/><Relationship Id="rId28" Type="http://schemas.openxmlformats.org/officeDocument/2006/relationships/oleObject" Target="../embeddings/oleObject119.bin"/><Relationship Id="rId10" Type="http://schemas.openxmlformats.org/officeDocument/2006/relationships/oleObject" Target="../embeddings/oleObject101.bin"/><Relationship Id="rId19" Type="http://schemas.openxmlformats.org/officeDocument/2006/relationships/oleObject" Target="../embeddings/oleObject110.bin"/><Relationship Id="rId4" Type="http://schemas.openxmlformats.org/officeDocument/2006/relationships/oleObject" Target="../embeddings/oleObject95.bin"/><Relationship Id="rId9" Type="http://schemas.openxmlformats.org/officeDocument/2006/relationships/oleObject" Target="../embeddings/oleObject100.bin"/><Relationship Id="rId14" Type="http://schemas.openxmlformats.org/officeDocument/2006/relationships/oleObject" Target="../embeddings/oleObject105.bin"/><Relationship Id="rId22" Type="http://schemas.openxmlformats.org/officeDocument/2006/relationships/oleObject" Target="../embeddings/oleObject113.bin"/><Relationship Id="rId27" Type="http://schemas.openxmlformats.org/officeDocument/2006/relationships/oleObject" Target="../embeddings/oleObject118.bin"/></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oleObject" Target="../embeddings/oleObject16.bin"/><Relationship Id="rId18" Type="http://schemas.openxmlformats.org/officeDocument/2006/relationships/oleObject" Target="../embeddings/oleObject21.bin"/><Relationship Id="rId3" Type="http://schemas.openxmlformats.org/officeDocument/2006/relationships/oleObject" Target="../embeddings/oleObject6.bin"/><Relationship Id="rId21" Type="http://schemas.openxmlformats.org/officeDocument/2006/relationships/oleObject" Target="../embeddings/oleObject24.bin"/><Relationship Id="rId7" Type="http://schemas.openxmlformats.org/officeDocument/2006/relationships/oleObject" Target="../embeddings/oleObject10.bin"/><Relationship Id="rId12" Type="http://schemas.openxmlformats.org/officeDocument/2006/relationships/oleObject" Target="../embeddings/oleObject15.bin"/><Relationship Id="rId17" Type="http://schemas.openxmlformats.org/officeDocument/2006/relationships/oleObject" Target="../embeddings/oleObject20.bin"/><Relationship Id="rId2" Type="http://schemas.openxmlformats.org/officeDocument/2006/relationships/slideLayout" Target="../slideLayouts/slideLayout2.xml"/><Relationship Id="rId16" Type="http://schemas.openxmlformats.org/officeDocument/2006/relationships/oleObject" Target="../embeddings/oleObject19.bin"/><Relationship Id="rId20" Type="http://schemas.openxmlformats.org/officeDocument/2006/relationships/oleObject" Target="../embeddings/oleObject23.bin"/><Relationship Id="rId1" Type="http://schemas.openxmlformats.org/officeDocument/2006/relationships/vmlDrawing" Target="../drawings/vmlDrawing4.vml"/><Relationship Id="rId6" Type="http://schemas.openxmlformats.org/officeDocument/2006/relationships/oleObject" Target="../embeddings/oleObject9.bin"/><Relationship Id="rId11" Type="http://schemas.openxmlformats.org/officeDocument/2006/relationships/oleObject" Target="../embeddings/oleObject14.bin"/><Relationship Id="rId24" Type="http://schemas.openxmlformats.org/officeDocument/2006/relationships/oleObject" Target="../embeddings/oleObject27.bin"/><Relationship Id="rId5" Type="http://schemas.openxmlformats.org/officeDocument/2006/relationships/oleObject" Target="../embeddings/oleObject8.bin"/><Relationship Id="rId15" Type="http://schemas.openxmlformats.org/officeDocument/2006/relationships/oleObject" Target="../embeddings/oleObject18.bin"/><Relationship Id="rId23" Type="http://schemas.openxmlformats.org/officeDocument/2006/relationships/oleObject" Target="../embeddings/oleObject26.bin"/><Relationship Id="rId10" Type="http://schemas.openxmlformats.org/officeDocument/2006/relationships/oleObject" Target="../embeddings/oleObject13.bin"/><Relationship Id="rId19" Type="http://schemas.openxmlformats.org/officeDocument/2006/relationships/oleObject" Target="../embeddings/oleObject22.bin"/><Relationship Id="rId4" Type="http://schemas.openxmlformats.org/officeDocument/2006/relationships/oleObject" Target="../embeddings/oleObject7.bin"/><Relationship Id="rId9" Type="http://schemas.openxmlformats.org/officeDocument/2006/relationships/oleObject" Target="../embeddings/oleObject12.bin"/><Relationship Id="rId14" Type="http://schemas.openxmlformats.org/officeDocument/2006/relationships/oleObject" Target="../embeddings/oleObject17.bin"/><Relationship Id="rId22" Type="http://schemas.openxmlformats.org/officeDocument/2006/relationships/oleObject" Target="../embeddings/oleObject25.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2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0"/>
            <a:ext cx="9144000" cy="1714488"/>
          </a:xfrm>
        </p:spPr>
        <p:txBody>
          <a:bodyPr>
            <a:normAutofit/>
          </a:bodyPr>
          <a:lstStyle/>
          <a:p>
            <a:r>
              <a:rPr lang="zh-TW" altLang="en-US" sz="4000" b="1" dirty="0">
                <a:latin typeface="標楷體" pitchFamily="65" charset="-120"/>
                <a:ea typeface="標楷體" pitchFamily="65" charset="-120"/>
              </a:rPr>
              <a:t>以結構式信用風險模型</a:t>
            </a:r>
            <a:r>
              <a:rPr lang="zh-TW" altLang="en-US" sz="4000" b="1" dirty="0" smtClean="0">
                <a:latin typeface="標楷體" pitchFamily="65" charset="-120"/>
                <a:ea typeface="標楷體" pitchFamily="65" charset="-120"/>
              </a:rPr>
              <a:t>評價有</a:t>
            </a:r>
            <a:r>
              <a:rPr lang="zh-TW" altLang="en-US" sz="4000" b="1" dirty="0">
                <a:latin typeface="標楷體" pitchFamily="65" charset="-120"/>
                <a:ea typeface="標楷體" pitchFamily="65" charset="-120"/>
              </a:rPr>
              <a:t>違約風險及股權稀釋</a:t>
            </a:r>
            <a:r>
              <a:rPr lang="zh-TW" altLang="en-US" sz="4000" b="1" dirty="0" smtClean="0">
                <a:latin typeface="標楷體" pitchFamily="65" charset="-120"/>
                <a:ea typeface="標楷體" pitchFamily="65" charset="-120"/>
              </a:rPr>
              <a:t>效果下的</a:t>
            </a:r>
            <a:r>
              <a:rPr lang="zh-TW" altLang="en-US" sz="4000" b="1" dirty="0">
                <a:latin typeface="標楷體" pitchFamily="65" charset="-120"/>
                <a:ea typeface="標楷體" pitchFamily="65" charset="-120"/>
              </a:rPr>
              <a:t>巨災賣權</a:t>
            </a:r>
          </a:p>
        </p:txBody>
      </p:sp>
      <p:sp>
        <p:nvSpPr>
          <p:cNvPr id="3" name="副標題 2"/>
          <p:cNvSpPr>
            <a:spLocks noGrp="1"/>
          </p:cNvSpPr>
          <p:nvPr>
            <p:ph type="subTitle" idx="1"/>
          </p:nvPr>
        </p:nvSpPr>
        <p:spPr>
          <a:xfrm>
            <a:off x="0" y="2214554"/>
            <a:ext cx="9144000" cy="4643446"/>
          </a:xfrm>
        </p:spPr>
        <p:txBody>
          <a:bodyPr>
            <a:normAutofit lnSpcReduction="10000"/>
          </a:bodyPr>
          <a:lstStyle/>
          <a:p>
            <a:r>
              <a:rPr lang="zh-TW" altLang="en-US" sz="4000" b="1" u="sng" dirty="0" smtClean="0">
                <a:solidFill>
                  <a:schemeClr val="tx1"/>
                </a:solidFill>
                <a:latin typeface="標楷體" pitchFamily="65" charset="-120"/>
                <a:ea typeface="標楷體" pitchFamily="65" charset="-120"/>
              </a:rPr>
              <a:t>進度報告</a:t>
            </a:r>
            <a:endParaRPr lang="en-US" altLang="zh-TW" sz="4000" b="1" u="sng" dirty="0" smtClean="0">
              <a:solidFill>
                <a:schemeClr val="tx1"/>
              </a:solidFill>
              <a:latin typeface="標楷體" pitchFamily="65" charset="-120"/>
              <a:ea typeface="標楷體" pitchFamily="65" charset="-120"/>
            </a:endParaRPr>
          </a:p>
          <a:p>
            <a:endParaRPr lang="en-US" altLang="zh-TW" sz="3600" b="1" dirty="0">
              <a:solidFill>
                <a:schemeClr val="tx1"/>
              </a:solidFill>
              <a:latin typeface="標楷體" pitchFamily="65" charset="-120"/>
              <a:ea typeface="標楷體" pitchFamily="65" charset="-120"/>
            </a:endParaRPr>
          </a:p>
          <a:p>
            <a:r>
              <a:rPr lang="zh-TW" altLang="en-US" sz="3600" dirty="0" smtClean="0">
                <a:solidFill>
                  <a:schemeClr val="tx1"/>
                </a:solidFill>
                <a:latin typeface="標楷體" pitchFamily="65" charset="-120"/>
                <a:ea typeface="標楷體" pitchFamily="65" charset="-120"/>
              </a:rPr>
              <a:t>專題生：李承曄</a:t>
            </a:r>
            <a:endParaRPr lang="en-US" altLang="zh-TW" sz="3600" dirty="0" smtClean="0">
              <a:solidFill>
                <a:schemeClr val="tx1"/>
              </a:solidFill>
              <a:latin typeface="標楷體" pitchFamily="65" charset="-120"/>
              <a:ea typeface="標楷體" pitchFamily="65" charset="-120"/>
            </a:endParaRPr>
          </a:p>
          <a:p>
            <a:r>
              <a:rPr lang="en-US" altLang="zh-TW" sz="3600" dirty="0">
                <a:solidFill>
                  <a:schemeClr val="tx1"/>
                </a:solidFill>
                <a:latin typeface="標楷體" pitchFamily="65" charset="-120"/>
                <a:ea typeface="標楷體" pitchFamily="65" charset="-120"/>
              </a:rPr>
              <a:t>	</a:t>
            </a:r>
            <a:r>
              <a:rPr lang="en-US" altLang="zh-TW" sz="3600" dirty="0" smtClean="0">
                <a:solidFill>
                  <a:schemeClr val="tx1"/>
                </a:solidFill>
                <a:latin typeface="標楷體" pitchFamily="65" charset="-120"/>
                <a:ea typeface="標楷體" pitchFamily="65" charset="-120"/>
              </a:rPr>
              <a:t>	</a:t>
            </a:r>
            <a:r>
              <a:rPr lang="zh-TW" altLang="en-US" sz="3600" dirty="0" smtClean="0">
                <a:solidFill>
                  <a:schemeClr val="tx1"/>
                </a:solidFill>
                <a:latin typeface="標楷體" pitchFamily="65" charset="-120"/>
                <a:ea typeface="標楷體" pitchFamily="65" charset="-120"/>
              </a:rPr>
              <a:t>林大為</a:t>
            </a:r>
            <a:endParaRPr lang="en-US" altLang="zh-TW" sz="3600" dirty="0" smtClean="0">
              <a:solidFill>
                <a:schemeClr val="tx1"/>
              </a:solidFill>
              <a:latin typeface="標楷體" pitchFamily="65" charset="-120"/>
              <a:ea typeface="標楷體" pitchFamily="65" charset="-120"/>
            </a:endParaRPr>
          </a:p>
          <a:p>
            <a:r>
              <a:rPr lang="en-US" altLang="zh-TW" sz="3600" dirty="0">
                <a:solidFill>
                  <a:schemeClr val="tx1"/>
                </a:solidFill>
                <a:latin typeface="標楷體" pitchFamily="65" charset="-120"/>
                <a:ea typeface="標楷體" pitchFamily="65" charset="-120"/>
              </a:rPr>
              <a:t>	</a:t>
            </a:r>
            <a:r>
              <a:rPr lang="en-US" altLang="zh-TW" sz="3600" dirty="0" smtClean="0">
                <a:solidFill>
                  <a:schemeClr val="tx1"/>
                </a:solidFill>
                <a:latin typeface="標楷體" pitchFamily="65" charset="-120"/>
                <a:ea typeface="標楷體" pitchFamily="65" charset="-120"/>
              </a:rPr>
              <a:t>	</a:t>
            </a:r>
            <a:r>
              <a:rPr lang="zh-TW" altLang="en-US" sz="3600" dirty="0" smtClean="0">
                <a:solidFill>
                  <a:schemeClr val="tx1"/>
                </a:solidFill>
                <a:latin typeface="標楷體" pitchFamily="65" charset="-120"/>
                <a:ea typeface="標楷體" pitchFamily="65" charset="-120"/>
              </a:rPr>
              <a:t>蘇伯昌</a:t>
            </a:r>
            <a:endParaRPr lang="en-US" altLang="zh-TW" sz="3600" dirty="0" smtClean="0">
              <a:solidFill>
                <a:schemeClr val="tx1"/>
              </a:solidFill>
              <a:latin typeface="標楷體" pitchFamily="65" charset="-120"/>
              <a:ea typeface="標楷體" pitchFamily="65" charset="-120"/>
            </a:endParaRPr>
          </a:p>
          <a:p>
            <a:endParaRPr lang="en-US" altLang="zh-TW" sz="3600" dirty="0">
              <a:solidFill>
                <a:schemeClr val="tx1"/>
              </a:solidFill>
              <a:latin typeface="標楷體" pitchFamily="65" charset="-120"/>
              <a:ea typeface="標楷體" pitchFamily="65" charset="-120"/>
            </a:endParaRPr>
          </a:p>
          <a:p>
            <a:r>
              <a:rPr lang="zh-TW" altLang="en-US" sz="3600" dirty="0" smtClean="0">
                <a:solidFill>
                  <a:schemeClr val="tx1"/>
                </a:solidFill>
                <a:latin typeface="標楷體" pitchFamily="65" charset="-120"/>
                <a:ea typeface="標楷體" pitchFamily="65" charset="-120"/>
              </a:rPr>
              <a:t>指導教授：戴天時</a:t>
            </a:r>
            <a:endParaRPr lang="zh-TW" altLang="en-US" sz="3600" dirty="0">
              <a:solidFill>
                <a:schemeClr val="tx1"/>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285860"/>
            <a:ext cx="8229600" cy="785818"/>
          </a:xfrm>
        </p:spPr>
        <p:txBody>
          <a:bodyPr/>
          <a:lstStyle/>
          <a:p>
            <a:pPr>
              <a:buFont typeface="Wingdings" pitchFamily="2" charset="2"/>
              <a:buChar char="Ø"/>
            </a:pPr>
            <a:r>
              <a:rPr lang="zh-TW" altLang="en-US" dirty="0" smtClean="0">
                <a:latin typeface="標楷體" pitchFamily="65" charset="-120"/>
                <a:ea typeface="標楷體" pitchFamily="65" charset="-120"/>
              </a:rPr>
              <a:t>發生巨災時對公司的影響：</a:t>
            </a:r>
            <a:endParaRPr lang="en-US" altLang="zh-TW" dirty="0" smtClean="0">
              <a:latin typeface="標楷體" pitchFamily="65" charset="-120"/>
              <a:ea typeface="標楷體" pitchFamily="65" charset="-120"/>
            </a:endParaRPr>
          </a:p>
          <a:p>
            <a:pPr>
              <a:buFont typeface="Wingdings" pitchFamily="2" charset="2"/>
              <a:buChar char="Ø"/>
            </a:pPr>
            <a:endParaRPr lang="en-US" altLang="zh-TW" dirty="0" smtClean="0">
              <a:latin typeface="標楷體" pitchFamily="65" charset="-120"/>
              <a:ea typeface="標楷體" pitchFamily="65" charset="-120"/>
            </a:endParaRPr>
          </a:p>
          <a:p>
            <a:pPr>
              <a:buFont typeface="Wingdings" pitchFamily="2" charset="2"/>
              <a:buChar char="Ø"/>
            </a:pPr>
            <a:endParaRPr lang="en-US" altLang="zh-TW" dirty="0" smtClean="0">
              <a:latin typeface="標楷體" pitchFamily="65" charset="-120"/>
              <a:ea typeface="標楷體" pitchFamily="65" charset="-120"/>
            </a:endParaRPr>
          </a:p>
          <a:p>
            <a:pPr>
              <a:buNone/>
            </a:pPr>
            <a:endParaRPr lang="en-US" altLang="zh-TW" dirty="0" smtClean="0">
              <a:latin typeface="標楷體" pitchFamily="65" charset="-120"/>
              <a:ea typeface="標楷體" pitchFamily="65" charset="-120"/>
            </a:endParaRPr>
          </a:p>
        </p:txBody>
      </p:sp>
      <p:sp>
        <p:nvSpPr>
          <p:cNvPr id="4" name="標題 1"/>
          <p:cNvSpPr>
            <a:spLocks noGrp="1"/>
          </p:cNvSpPr>
          <p:nvPr>
            <p:ph type="title"/>
          </p:nvPr>
        </p:nvSpPr>
        <p:spPr>
          <a:xfrm>
            <a:off x="0" y="-24"/>
            <a:ext cx="9144000" cy="1143000"/>
          </a:xfrm>
        </p:spPr>
        <p:txBody>
          <a:bodyPr>
            <a:normAutofit/>
          </a:bodyPr>
          <a:lstStyle/>
          <a:p>
            <a:r>
              <a:rPr lang="zh-TW" altLang="en-US" sz="3600" b="1" u="sng" dirty="0" smtClean="0">
                <a:latin typeface="標楷體" pitchFamily="65" charset="-120"/>
                <a:ea typeface="標楷體" pitchFamily="65" charset="-120"/>
              </a:rPr>
              <a:t>研究步驟</a:t>
            </a:r>
            <a:endParaRPr lang="zh-TW" altLang="en-US" sz="3600" b="1" u="sng" dirty="0">
              <a:latin typeface="標楷體" pitchFamily="65" charset="-120"/>
              <a:ea typeface="標楷體" pitchFamily="65" charset="-120"/>
            </a:endParaRPr>
          </a:p>
        </p:txBody>
      </p:sp>
      <p:grpSp>
        <p:nvGrpSpPr>
          <p:cNvPr id="5" name="群組 4"/>
          <p:cNvGrpSpPr/>
          <p:nvPr/>
        </p:nvGrpSpPr>
        <p:grpSpPr>
          <a:xfrm>
            <a:off x="1000100" y="3857628"/>
            <a:ext cx="7358114" cy="2143140"/>
            <a:chOff x="122210" y="3182938"/>
            <a:chExt cx="6307174" cy="2193936"/>
          </a:xfrm>
        </p:grpSpPr>
        <p:grpSp>
          <p:nvGrpSpPr>
            <p:cNvPr id="6" name="群組 26"/>
            <p:cNvGrpSpPr/>
            <p:nvPr/>
          </p:nvGrpSpPr>
          <p:grpSpPr>
            <a:xfrm>
              <a:off x="285720" y="3500438"/>
              <a:ext cx="5786478" cy="1571636"/>
              <a:chOff x="285720" y="3071810"/>
              <a:chExt cx="5786478" cy="1571636"/>
            </a:xfrm>
          </p:grpSpPr>
          <p:sp>
            <p:nvSpPr>
              <p:cNvPr id="14" name="手繪多邊形 13"/>
              <p:cNvSpPr/>
              <p:nvPr/>
            </p:nvSpPr>
            <p:spPr>
              <a:xfrm>
                <a:off x="285720" y="3429000"/>
                <a:ext cx="2857520" cy="1214446"/>
              </a:xfrm>
              <a:custGeom>
                <a:avLst/>
                <a:gdLst>
                  <a:gd name="connsiteX0" fmla="*/ 11853 w 1240151"/>
                  <a:gd name="connsiteY0" fmla="*/ 887104 h 928584"/>
                  <a:gd name="connsiteX1" fmla="*/ 39148 w 1240151"/>
                  <a:gd name="connsiteY1" fmla="*/ 791570 h 928584"/>
                  <a:gd name="connsiteX2" fmla="*/ 52796 w 1240151"/>
                  <a:gd name="connsiteY2" fmla="*/ 736979 h 928584"/>
                  <a:gd name="connsiteX3" fmla="*/ 107387 w 1240151"/>
                  <a:gd name="connsiteY3" fmla="*/ 655092 h 928584"/>
                  <a:gd name="connsiteX4" fmla="*/ 148330 w 1240151"/>
                  <a:gd name="connsiteY4" fmla="*/ 627797 h 928584"/>
                  <a:gd name="connsiteX5" fmla="*/ 202921 w 1240151"/>
                  <a:gd name="connsiteY5" fmla="*/ 573206 h 928584"/>
                  <a:gd name="connsiteX6" fmla="*/ 216569 w 1240151"/>
                  <a:gd name="connsiteY6" fmla="*/ 532262 h 928584"/>
                  <a:gd name="connsiteX7" fmla="*/ 284808 w 1240151"/>
                  <a:gd name="connsiteY7" fmla="*/ 477671 h 928584"/>
                  <a:gd name="connsiteX8" fmla="*/ 366694 w 1240151"/>
                  <a:gd name="connsiteY8" fmla="*/ 518615 h 928584"/>
                  <a:gd name="connsiteX9" fmla="*/ 407638 w 1240151"/>
                  <a:gd name="connsiteY9" fmla="*/ 532262 h 928584"/>
                  <a:gd name="connsiteX10" fmla="*/ 448581 w 1240151"/>
                  <a:gd name="connsiteY10" fmla="*/ 450376 h 928584"/>
                  <a:gd name="connsiteX11" fmla="*/ 489524 w 1240151"/>
                  <a:gd name="connsiteY11" fmla="*/ 423080 h 928584"/>
                  <a:gd name="connsiteX12" fmla="*/ 503172 w 1240151"/>
                  <a:gd name="connsiteY12" fmla="*/ 382137 h 928584"/>
                  <a:gd name="connsiteX13" fmla="*/ 585059 w 1240151"/>
                  <a:gd name="connsiteY13" fmla="*/ 354842 h 928584"/>
                  <a:gd name="connsiteX14" fmla="*/ 680593 w 1240151"/>
                  <a:gd name="connsiteY14" fmla="*/ 354842 h 928584"/>
                  <a:gd name="connsiteX15" fmla="*/ 762480 w 1240151"/>
                  <a:gd name="connsiteY15" fmla="*/ 327546 h 928584"/>
                  <a:gd name="connsiteX16" fmla="*/ 830718 w 1240151"/>
                  <a:gd name="connsiteY16" fmla="*/ 204716 h 928584"/>
                  <a:gd name="connsiteX17" fmla="*/ 817071 w 1240151"/>
                  <a:gd name="connsiteY17" fmla="*/ 163773 h 928584"/>
                  <a:gd name="connsiteX18" fmla="*/ 912605 w 1240151"/>
                  <a:gd name="connsiteY18" fmla="*/ 163773 h 928584"/>
                  <a:gd name="connsiteX19" fmla="*/ 967196 w 1240151"/>
                  <a:gd name="connsiteY19" fmla="*/ 204716 h 928584"/>
                  <a:gd name="connsiteX20" fmla="*/ 1049083 w 1240151"/>
                  <a:gd name="connsiteY20" fmla="*/ 163773 h 928584"/>
                  <a:gd name="connsiteX21" fmla="*/ 1076378 w 1240151"/>
                  <a:gd name="connsiteY21" fmla="*/ 122830 h 928584"/>
                  <a:gd name="connsiteX22" fmla="*/ 1090026 w 1240151"/>
                  <a:gd name="connsiteY22" fmla="*/ 81886 h 928584"/>
                  <a:gd name="connsiteX23" fmla="*/ 1212856 w 1240151"/>
                  <a:gd name="connsiteY23" fmla="*/ 13648 h 928584"/>
                  <a:gd name="connsiteX24" fmla="*/ 1240151 w 1240151"/>
                  <a:gd name="connsiteY24" fmla="*/ 0 h 9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0151" h="928584">
                    <a:moveTo>
                      <a:pt x="11853" y="887104"/>
                    </a:moveTo>
                    <a:cubicBezTo>
                      <a:pt x="54503" y="716496"/>
                      <a:pt x="0" y="928584"/>
                      <a:pt x="39148" y="791570"/>
                    </a:cubicBezTo>
                    <a:cubicBezTo>
                      <a:pt x="44301" y="773535"/>
                      <a:pt x="44408" y="753756"/>
                      <a:pt x="52796" y="736979"/>
                    </a:cubicBezTo>
                    <a:cubicBezTo>
                      <a:pt x="67467" y="707637"/>
                      <a:pt x="80091" y="673289"/>
                      <a:pt x="107387" y="655092"/>
                    </a:cubicBezTo>
                    <a:lnTo>
                      <a:pt x="148330" y="627797"/>
                    </a:lnTo>
                    <a:cubicBezTo>
                      <a:pt x="184725" y="518614"/>
                      <a:pt x="130132" y="645996"/>
                      <a:pt x="202921" y="573206"/>
                    </a:cubicBezTo>
                    <a:cubicBezTo>
                      <a:pt x="213094" y="563033"/>
                      <a:pt x="210135" y="545129"/>
                      <a:pt x="216569" y="532262"/>
                    </a:cubicBezTo>
                    <a:cubicBezTo>
                      <a:pt x="241262" y="482877"/>
                      <a:pt x="237586" y="493412"/>
                      <a:pt x="284808" y="477671"/>
                    </a:cubicBezTo>
                    <a:cubicBezTo>
                      <a:pt x="387729" y="511979"/>
                      <a:pt x="260857" y="465697"/>
                      <a:pt x="366694" y="518615"/>
                    </a:cubicBezTo>
                    <a:cubicBezTo>
                      <a:pt x="379561" y="525049"/>
                      <a:pt x="393990" y="527713"/>
                      <a:pt x="407638" y="532262"/>
                    </a:cubicBezTo>
                    <a:cubicBezTo>
                      <a:pt x="418738" y="498963"/>
                      <a:pt x="422125" y="476832"/>
                      <a:pt x="448581" y="450376"/>
                    </a:cubicBezTo>
                    <a:cubicBezTo>
                      <a:pt x="460179" y="438778"/>
                      <a:pt x="475876" y="432179"/>
                      <a:pt x="489524" y="423080"/>
                    </a:cubicBezTo>
                    <a:cubicBezTo>
                      <a:pt x="494073" y="409432"/>
                      <a:pt x="491466" y="390499"/>
                      <a:pt x="503172" y="382137"/>
                    </a:cubicBezTo>
                    <a:cubicBezTo>
                      <a:pt x="526585" y="365414"/>
                      <a:pt x="585059" y="354842"/>
                      <a:pt x="585059" y="354842"/>
                    </a:cubicBezTo>
                    <a:cubicBezTo>
                      <a:pt x="639645" y="373036"/>
                      <a:pt x="617459" y="373782"/>
                      <a:pt x="680593" y="354842"/>
                    </a:cubicBezTo>
                    <a:cubicBezTo>
                      <a:pt x="708152" y="346574"/>
                      <a:pt x="762480" y="327546"/>
                      <a:pt x="762480" y="327546"/>
                    </a:cubicBezTo>
                    <a:cubicBezTo>
                      <a:pt x="825051" y="233689"/>
                      <a:pt x="806698" y="276781"/>
                      <a:pt x="830718" y="204716"/>
                    </a:cubicBezTo>
                    <a:cubicBezTo>
                      <a:pt x="826169" y="191068"/>
                      <a:pt x="808439" y="175282"/>
                      <a:pt x="817071" y="163773"/>
                    </a:cubicBezTo>
                    <a:cubicBezTo>
                      <a:pt x="841063" y="131784"/>
                      <a:pt x="888040" y="155584"/>
                      <a:pt x="912605" y="163773"/>
                    </a:cubicBezTo>
                    <a:cubicBezTo>
                      <a:pt x="930802" y="177421"/>
                      <a:pt x="945325" y="198467"/>
                      <a:pt x="967196" y="204716"/>
                    </a:cubicBezTo>
                    <a:cubicBezTo>
                      <a:pt x="986971" y="210366"/>
                      <a:pt x="1038047" y="171130"/>
                      <a:pt x="1049083" y="163773"/>
                    </a:cubicBezTo>
                    <a:cubicBezTo>
                      <a:pt x="1058181" y="150125"/>
                      <a:pt x="1069043" y="137501"/>
                      <a:pt x="1076378" y="122830"/>
                    </a:cubicBezTo>
                    <a:cubicBezTo>
                      <a:pt x="1082812" y="109963"/>
                      <a:pt x="1079853" y="92059"/>
                      <a:pt x="1090026" y="81886"/>
                    </a:cubicBezTo>
                    <a:cubicBezTo>
                      <a:pt x="1150003" y="21908"/>
                      <a:pt x="1155647" y="36531"/>
                      <a:pt x="1212856" y="13648"/>
                    </a:cubicBezTo>
                    <a:cubicBezTo>
                      <a:pt x="1222301" y="9870"/>
                      <a:pt x="1231053" y="4549"/>
                      <a:pt x="1240151"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cxnSp>
            <p:nvCxnSpPr>
              <p:cNvPr id="15" name="直線接點 14"/>
              <p:cNvCxnSpPr/>
              <p:nvPr/>
            </p:nvCxnSpPr>
            <p:spPr>
              <a:xfrm rot="5400000">
                <a:off x="5750727" y="3464719"/>
                <a:ext cx="642942"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rot="5400000">
                <a:off x="2750331" y="3821909"/>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17" name="手繪多邊形 16"/>
              <p:cNvSpPr/>
              <p:nvPr/>
            </p:nvSpPr>
            <p:spPr>
              <a:xfrm>
                <a:off x="3143240" y="3071810"/>
                <a:ext cx="2857520" cy="1214446"/>
              </a:xfrm>
              <a:custGeom>
                <a:avLst/>
                <a:gdLst>
                  <a:gd name="connsiteX0" fmla="*/ 11853 w 1240151"/>
                  <a:gd name="connsiteY0" fmla="*/ 887104 h 928584"/>
                  <a:gd name="connsiteX1" fmla="*/ 39148 w 1240151"/>
                  <a:gd name="connsiteY1" fmla="*/ 791570 h 928584"/>
                  <a:gd name="connsiteX2" fmla="*/ 52796 w 1240151"/>
                  <a:gd name="connsiteY2" fmla="*/ 736979 h 928584"/>
                  <a:gd name="connsiteX3" fmla="*/ 107387 w 1240151"/>
                  <a:gd name="connsiteY3" fmla="*/ 655092 h 928584"/>
                  <a:gd name="connsiteX4" fmla="*/ 148330 w 1240151"/>
                  <a:gd name="connsiteY4" fmla="*/ 627797 h 928584"/>
                  <a:gd name="connsiteX5" fmla="*/ 202921 w 1240151"/>
                  <a:gd name="connsiteY5" fmla="*/ 573206 h 928584"/>
                  <a:gd name="connsiteX6" fmla="*/ 216569 w 1240151"/>
                  <a:gd name="connsiteY6" fmla="*/ 532262 h 928584"/>
                  <a:gd name="connsiteX7" fmla="*/ 284808 w 1240151"/>
                  <a:gd name="connsiteY7" fmla="*/ 477671 h 928584"/>
                  <a:gd name="connsiteX8" fmla="*/ 366694 w 1240151"/>
                  <a:gd name="connsiteY8" fmla="*/ 518615 h 928584"/>
                  <a:gd name="connsiteX9" fmla="*/ 407638 w 1240151"/>
                  <a:gd name="connsiteY9" fmla="*/ 532262 h 928584"/>
                  <a:gd name="connsiteX10" fmla="*/ 448581 w 1240151"/>
                  <a:gd name="connsiteY10" fmla="*/ 450376 h 928584"/>
                  <a:gd name="connsiteX11" fmla="*/ 489524 w 1240151"/>
                  <a:gd name="connsiteY11" fmla="*/ 423080 h 928584"/>
                  <a:gd name="connsiteX12" fmla="*/ 503172 w 1240151"/>
                  <a:gd name="connsiteY12" fmla="*/ 382137 h 928584"/>
                  <a:gd name="connsiteX13" fmla="*/ 585059 w 1240151"/>
                  <a:gd name="connsiteY13" fmla="*/ 354842 h 928584"/>
                  <a:gd name="connsiteX14" fmla="*/ 680593 w 1240151"/>
                  <a:gd name="connsiteY14" fmla="*/ 354842 h 928584"/>
                  <a:gd name="connsiteX15" fmla="*/ 762480 w 1240151"/>
                  <a:gd name="connsiteY15" fmla="*/ 327546 h 928584"/>
                  <a:gd name="connsiteX16" fmla="*/ 830718 w 1240151"/>
                  <a:gd name="connsiteY16" fmla="*/ 204716 h 928584"/>
                  <a:gd name="connsiteX17" fmla="*/ 817071 w 1240151"/>
                  <a:gd name="connsiteY17" fmla="*/ 163773 h 928584"/>
                  <a:gd name="connsiteX18" fmla="*/ 912605 w 1240151"/>
                  <a:gd name="connsiteY18" fmla="*/ 163773 h 928584"/>
                  <a:gd name="connsiteX19" fmla="*/ 967196 w 1240151"/>
                  <a:gd name="connsiteY19" fmla="*/ 204716 h 928584"/>
                  <a:gd name="connsiteX20" fmla="*/ 1049083 w 1240151"/>
                  <a:gd name="connsiteY20" fmla="*/ 163773 h 928584"/>
                  <a:gd name="connsiteX21" fmla="*/ 1076378 w 1240151"/>
                  <a:gd name="connsiteY21" fmla="*/ 122830 h 928584"/>
                  <a:gd name="connsiteX22" fmla="*/ 1090026 w 1240151"/>
                  <a:gd name="connsiteY22" fmla="*/ 81886 h 928584"/>
                  <a:gd name="connsiteX23" fmla="*/ 1212856 w 1240151"/>
                  <a:gd name="connsiteY23" fmla="*/ 13648 h 928584"/>
                  <a:gd name="connsiteX24" fmla="*/ 1240151 w 1240151"/>
                  <a:gd name="connsiteY24" fmla="*/ 0 h 9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0151" h="928584">
                    <a:moveTo>
                      <a:pt x="11853" y="887104"/>
                    </a:moveTo>
                    <a:cubicBezTo>
                      <a:pt x="54503" y="716496"/>
                      <a:pt x="0" y="928584"/>
                      <a:pt x="39148" y="791570"/>
                    </a:cubicBezTo>
                    <a:cubicBezTo>
                      <a:pt x="44301" y="773535"/>
                      <a:pt x="44408" y="753756"/>
                      <a:pt x="52796" y="736979"/>
                    </a:cubicBezTo>
                    <a:cubicBezTo>
                      <a:pt x="67467" y="707637"/>
                      <a:pt x="80091" y="673289"/>
                      <a:pt x="107387" y="655092"/>
                    </a:cubicBezTo>
                    <a:lnTo>
                      <a:pt x="148330" y="627797"/>
                    </a:lnTo>
                    <a:cubicBezTo>
                      <a:pt x="184725" y="518614"/>
                      <a:pt x="130132" y="645996"/>
                      <a:pt x="202921" y="573206"/>
                    </a:cubicBezTo>
                    <a:cubicBezTo>
                      <a:pt x="213094" y="563033"/>
                      <a:pt x="210135" y="545129"/>
                      <a:pt x="216569" y="532262"/>
                    </a:cubicBezTo>
                    <a:cubicBezTo>
                      <a:pt x="241262" y="482877"/>
                      <a:pt x="237586" y="493412"/>
                      <a:pt x="284808" y="477671"/>
                    </a:cubicBezTo>
                    <a:cubicBezTo>
                      <a:pt x="387729" y="511979"/>
                      <a:pt x="260857" y="465697"/>
                      <a:pt x="366694" y="518615"/>
                    </a:cubicBezTo>
                    <a:cubicBezTo>
                      <a:pt x="379561" y="525049"/>
                      <a:pt x="393990" y="527713"/>
                      <a:pt x="407638" y="532262"/>
                    </a:cubicBezTo>
                    <a:cubicBezTo>
                      <a:pt x="418738" y="498963"/>
                      <a:pt x="422125" y="476832"/>
                      <a:pt x="448581" y="450376"/>
                    </a:cubicBezTo>
                    <a:cubicBezTo>
                      <a:pt x="460179" y="438778"/>
                      <a:pt x="475876" y="432179"/>
                      <a:pt x="489524" y="423080"/>
                    </a:cubicBezTo>
                    <a:cubicBezTo>
                      <a:pt x="494073" y="409432"/>
                      <a:pt x="491466" y="390499"/>
                      <a:pt x="503172" y="382137"/>
                    </a:cubicBezTo>
                    <a:cubicBezTo>
                      <a:pt x="526585" y="365414"/>
                      <a:pt x="585059" y="354842"/>
                      <a:pt x="585059" y="354842"/>
                    </a:cubicBezTo>
                    <a:cubicBezTo>
                      <a:pt x="639645" y="373036"/>
                      <a:pt x="617459" y="373782"/>
                      <a:pt x="680593" y="354842"/>
                    </a:cubicBezTo>
                    <a:cubicBezTo>
                      <a:pt x="708152" y="346574"/>
                      <a:pt x="762480" y="327546"/>
                      <a:pt x="762480" y="327546"/>
                    </a:cubicBezTo>
                    <a:cubicBezTo>
                      <a:pt x="825051" y="233689"/>
                      <a:pt x="806698" y="276781"/>
                      <a:pt x="830718" y="204716"/>
                    </a:cubicBezTo>
                    <a:cubicBezTo>
                      <a:pt x="826169" y="191068"/>
                      <a:pt x="808439" y="175282"/>
                      <a:pt x="817071" y="163773"/>
                    </a:cubicBezTo>
                    <a:cubicBezTo>
                      <a:pt x="841063" y="131784"/>
                      <a:pt x="888040" y="155584"/>
                      <a:pt x="912605" y="163773"/>
                    </a:cubicBezTo>
                    <a:cubicBezTo>
                      <a:pt x="930802" y="177421"/>
                      <a:pt x="945325" y="198467"/>
                      <a:pt x="967196" y="204716"/>
                    </a:cubicBezTo>
                    <a:cubicBezTo>
                      <a:pt x="986971" y="210366"/>
                      <a:pt x="1038047" y="171130"/>
                      <a:pt x="1049083" y="163773"/>
                    </a:cubicBezTo>
                    <a:cubicBezTo>
                      <a:pt x="1058181" y="150125"/>
                      <a:pt x="1069043" y="137501"/>
                      <a:pt x="1076378" y="122830"/>
                    </a:cubicBezTo>
                    <a:cubicBezTo>
                      <a:pt x="1082812" y="109963"/>
                      <a:pt x="1079853" y="92059"/>
                      <a:pt x="1090026" y="81886"/>
                    </a:cubicBezTo>
                    <a:cubicBezTo>
                      <a:pt x="1150003" y="21908"/>
                      <a:pt x="1155647" y="36531"/>
                      <a:pt x="1212856" y="13648"/>
                    </a:cubicBezTo>
                    <a:cubicBezTo>
                      <a:pt x="1222301" y="9870"/>
                      <a:pt x="1231053" y="4549"/>
                      <a:pt x="1240151"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8" name="流程圖: 接點 17"/>
              <p:cNvSpPr/>
              <p:nvPr/>
            </p:nvSpPr>
            <p:spPr>
              <a:xfrm>
                <a:off x="3071802" y="3429000"/>
                <a:ext cx="71438" cy="7143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9" name="流程圖: 接點 18"/>
              <p:cNvSpPr/>
              <p:nvPr/>
            </p:nvSpPr>
            <p:spPr>
              <a:xfrm>
                <a:off x="3071802" y="4214818"/>
                <a:ext cx="71438" cy="7143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0" name="流程圖: 接點 19"/>
              <p:cNvSpPr/>
              <p:nvPr/>
            </p:nvSpPr>
            <p:spPr>
              <a:xfrm>
                <a:off x="6000760" y="3071810"/>
                <a:ext cx="71438" cy="7143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1" name="流程圖: 接點 20"/>
              <p:cNvSpPr/>
              <p:nvPr/>
            </p:nvSpPr>
            <p:spPr>
              <a:xfrm>
                <a:off x="285720" y="4572008"/>
                <a:ext cx="71438" cy="7143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2" name="流程圖: 接點 21"/>
              <p:cNvSpPr/>
              <p:nvPr/>
            </p:nvSpPr>
            <p:spPr>
              <a:xfrm>
                <a:off x="6000760" y="3714752"/>
                <a:ext cx="71438" cy="7143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grpSp>
        <p:graphicFrame>
          <p:nvGraphicFramePr>
            <p:cNvPr id="7" name="物件 6"/>
            <p:cNvGraphicFramePr>
              <a:graphicFrameLocks noChangeAspect="1"/>
            </p:cNvGraphicFramePr>
            <p:nvPr/>
          </p:nvGraphicFramePr>
          <p:xfrm>
            <a:off x="122210" y="5072074"/>
            <a:ext cx="520700" cy="304800"/>
          </p:xfrm>
          <a:graphic>
            <a:graphicData uri="http://schemas.openxmlformats.org/presentationml/2006/ole">
              <p:oleObj spid="_x0000_s31796" name="方程式" r:id="rId3" imgW="520474" imgH="304668" progId="Equation.3">
                <p:embed/>
              </p:oleObj>
            </a:graphicData>
          </a:graphic>
        </p:graphicFrame>
        <p:graphicFrame>
          <p:nvGraphicFramePr>
            <p:cNvPr id="8" name="Object 5"/>
            <p:cNvGraphicFramePr>
              <a:graphicFrameLocks noChangeAspect="1"/>
            </p:cNvGraphicFramePr>
            <p:nvPr/>
          </p:nvGraphicFramePr>
          <p:xfrm>
            <a:off x="2857488" y="4143380"/>
            <a:ext cx="241300" cy="342900"/>
          </p:xfrm>
          <a:graphic>
            <a:graphicData uri="http://schemas.openxmlformats.org/presentationml/2006/ole">
              <p:oleObj spid="_x0000_s31797" name="方程式" r:id="rId4" imgW="241195" imgH="342751" progId="Equation.3">
                <p:embed/>
              </p:oleObj>
            </a:graphicData>
          </a:graphic>
        </p:graphicFrame>
        <p:graphicFrame>
          <p:nvGraphicFramePr>
            <p:cNvPr id="9" name="Object 8"/>
            <p:cNvGraphicFramePr>
              <a:graphicFrameLocks noChangeAspect="1"/>
            </p:cNvGraphicFramePr>
            <p:nvPr/>
          </p:nvGraphicFramePr>
          <p:xfrm>
            <a:off x="2928930" y="3540128"/>
            <a:ext cx="571500" cy="317500"/>
          </p:xfrm>
          <a:graphic>
            <a:graphicData uri="http://schemas.openxmlformats.org/presentationml/2006/ole">
              <p:oleObj spid="_x0000_s31798" name="方程式" r:id="rId5" imgW="571252" imgH="317362" progId="Equation.3">
                <p:embed/>
              </p:oleObj>
            </a:graphicData>
          </a:graphic>
        </p:graphicFrame>
        <p:graphicFrame>
          <p:nvGraphicFramePr>
            <p:cNvPr id="10" name="Object 9"/>
            <p:cNvGraphicFramePr>
              <a:graphicFrameLocks noChangeAspect="1"/>
            </p:cNvGraphicFramePr>
            <p:nvPr/>
          </p:nvGraphicFramePr>
          <p:xfrm>
            <a:off x="2895592" y="4714884"/>
            <a:ext cx="533400" cy="317500"/>
          </p:xfrm>
          <a:graphic>
            <a:graphicData uri="http://schemas.openxmlformats.org/presentationml/2006/ole">
              <p:oleObj spid="_x0000_s31799" name="方程式" r:id="rId6" imgW="532937" imgH="317225" progId="Equation.3">
                <p:embed/>
              </p:oleObj>
            </a:graphicData>
          </a:graphic>
        </p:graphicFrame>
        <p:graphicFrame>
          <p:nvGraphicFramePr>
            <p:cNvPr id="11" name="Object 10"/>
            <p:cNvGraphicFramePr>
              <a:graphicFrameLocks noChangeAspect="1"/>
            </p:cNvGraphicFramePr>
            <p:nvPr/>
          </p:nvGraphicFramePr>
          <p:xfrm>
            <a:off x="5857884" y="3182938"/>
            <a:ext cx="571500" cy="317500"/>
          </p:xfrm>
          <a:graphic>
            <a:graphicData uri="http://schemas.openxmlformats.org/presentationml/2006/ole">
              <p:oleObj spid="_x0000_s31800" name="方程式" r:id="rId7" imgW="571252" imgH="317362" progId="Equation.3">
                <p:embed/>
              </p:oleObj>
            </a:graphicData>
          </a:graphic>
        </p:graphicFrame>
        <p:graphicFrame>
          <p:nvGraphicFramePr>
            <p:cNvPr id="12" name="Object 11"/>
            <p:cNvGraphicFramePr>
              <a:graphicFrameLocks noChangeAspect="1"/>
            </p:cNvGraphicFramePr>
            <p:nvPr/>
          </p:nvGraphicFramePr>
          <p:xfrm>
            <a:off x="5811850" y="4254508"/>
            <a:ext cx="546100" cy="317500"/>
          </p:xfrm>
          <a:graphic>
            <a:graphicData uri="http://schemas.openxmlformats.org/presentationml/2006/ole">
              <p:oleObj spid="_x0000_s31801" name="方程式" r:id="rId8" imgW="545626" imgH="317225" progId="Equation.3">
                <p:embed/>
              </p:oleObj>
            </a:graphicData>
          </a:graphic>
        </p:graphicFrame>
        <p:graphicFrame>
          <p:nvGraphicFramePr>
            <p:cNvPr id="13" name="Object 12"/>
            <p:cNvGraphicFramePr>
              <a:graphicFrameLocks noChangeAspect="1"/>
            </p:cNvGraphicFramePr>
            <p:nvPr/>
          </p:nvGraphicFramePr>
          <p:xfrm>
            <a:off x="5818194" y="3714750"/>
            <a:ext cx="254000" cy="342900"/>
          </p:xfrm>
          <a:graphic>
            <a:graphicData uri="http://schemas.openxmlformats.org/presentationml/2006/ole">
              <p:oleObj spid="_x0000_s31802" name="方程式" r:id="rId9" imgW="253890" imgH="342751" progId="Equation.3">
                <p:embed/>
              </p:oleObj>
            </a:graphicData>
          </a:graphic>
        </p:graphicFrame>
      </p:grpSp>
      <p:graphicFrame>
        <p:nvGraphicFramePr>
          <p:cNvPr id="31753" name="內容版面配置區 5"/>
          <p:cNvGraphicFramePr>
            <a:graphicFrameLocks noChangeAspect="1"/>
          </p:cNvGraphicFramePr>
          <p:nvPr/>
        </p:nvGraphicFramePr>
        <p:xfrm>
          <a:off x="449263" y="1982789"/>
          <a:ext cx="8551862" cy="1589087"/>
        </p:xfrm>
        <a:graphic>
          <a:graphicData uri="http://schemas.openxmlformats.org/presentationml/2006/ole">
            <p:oleObj spid="_x0000_s31803" name="方程式" r:id="rId10" imgW="3962400" imgH="736600" progId="Equation.3">
              <p:embed/>
            </p:oleObj>
          </a:graphicData>
        </a:graphic>
      </p:graphicFrame>
      <p:graphicFrame>
        <p:nvGraphicFramePr>
          <p:cNvPr id="31754" name="Object 10"/>
          <p:cNvGraphicFramePr>
            <a:graphicFrameLocks noChangeAspect="1"/>
          </p:cNvGraphicFramePr>
          <p:nvPr/>
        </p:nvGraphicFramePr>
        <p:xfrm>
          <a:off x="5357818" y="5402475"/>
          <a:ext cx="3643338" cy="455417"/>
        </p:xfrm>
        <a:graphic>
          <a:graphicData uri="http://schemas.openxmlformats.org/presentationml/2006/ole">
            <p:oleObj spid="_x0000_s31804" name="方程式" r:id="rId11" imgW="2743200" imgH="342900" progId="Equation.3">
              <p:embed/>
            </p:oleObj>
          </a:graphicData>
        </a:graphic>
      </p:graphicFrame>
      <p:graphicFrame>
        <p:nvGraphicFramePr>
          <p:cNvPr id="25" name="物件 24"/>
          <p:cNvGraphicFramePr>
            <a:graphicFrameLocks noChangeAspect="1"/>
          </p:cNvGraphicFramePr>
          <p:nvPr/>
        </p:nvGraphicFramePr>
        <p:xfrm>
          <a:off x="746125" y="6305550"/>
          <a:ext cx="7742238" cy="457200"/>
        </p:xfrm>
        <a:graphic>
          <a:graphicData uri="http://schemas.openxmlformats.org/presentationml/2006/ole">
            <p:oleObj spid="_x0000_s31805" name="方程式" r:id="rId12" imgW="5092560" imgH="304560" progId="Equation.3">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1142984"/>
          </a:xfrm>
        </p:spPr>
        <p:txBody>
          <a:bodyPr>
            <a:normAutofit/>
          </a:bodyPr>
          <a:lstStyle/>
          <a:p>
            <a:r>
              <a:rPr lang="zh-TW" altLang="en-US" sz="3600" b="1" dirty="0" smtClean="0">
                <a:latin typeface="標楷體" pitchFamily="65" charset="-120"/>
                <a:ea typeface="標楷體" pitchFamily="65" charset="-120"/>
              </a:rPr>
              <a:t>計算機率</a:t>
            </a:r>
            <a:endParaRPr lang="zh-TW" altLang="en-US" sz="3600" b="1" dirty="0">
              <a:latin typeface="標楷體" pitchFamily="65" charset="-120"/>
              <a:ea typeface="標楷體" pitchFamily="65" charset="-120"/>
            </a:endParaRPr>
          </a:p>
        </p:txBody>
      </p:sp>
      <p:graphicFrame>
        <p:nvGraphicFramePr>
          <p:cNvPr id="5" name="物件 4"/>
          <p:cNvGraphicFramePr>
            <a:graphicFrameLocks noChangeAspect="1"/>
          </p:cNvGraphicFramePr>
          <p:nvPr>
            <p:extLst>
              <p:ext uri="{D42A27DB-BD31-4B8C-83A1-F6EECF244321}">
                <p14:modId xmlns="" xmlns:p14="http://schemas.microsoft.com/office/powerpoint/2010/main" val="2533349245"/>
              </p:ext>
            </p:extLst>
          </p:nvPr>
        </p:nvGraphicFramePr>
        <p:xfrm>
          <a:off x="795360" y="1071546"/>
          <a:ext cx="7062788" cy="5702300"/>
        </p:xfrm>
        <a:graphic>
          <a:graphicData uri="http://schemas.openxmlformats.org/presentationml/2006/ole">
            <p:oleObj spid="_x0000_s18517" name="方程式" r:id="rId3" imgW="6616440" imgH="4927320" progId="Equation.3">
              <p:embed/>
            </p:oleObj>
          </a:graphicData>
        </a:graphic>
      </p:graphicFrame>
      <p:sp>
        <p:nvSpPr>
          <p:cNvPr id="9" name="左大括弧 8"/>
          <p:cNvSpPr/>
          <p:nvPr/>
        </p:nvSpPr>
        <p:spPr>
          <a:xfrm>
            <a:off x="500034" y="3857628"/>
            <a:ext cx="142876" cy="1428760"/>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graphicFrame>
        <p:nvGraphicFramePr>
          <p:cNvPr id="10" name="物件 9"/>
          <p:cNvGraphicFramePr>
            <a:graphicFrameLocks noChangeAspect="1"/>
          </p:cNvGraphicFramePr>
          <p:nvPr/>
        </p:nvGraphicFramePr>
        <p:xfrm>
          <a:off x="71406" y="4071942"/>
          <a:ext cx="334964" cy="987262"/>
        </p:xfrm>
        <a:graphic>
          <a:graphicData uri="http://schemas.openxmlformats.org/presentationml/2006/ole">
            <p:oleObj spid="_x0000_s18518" name="方程式" r:id="rId4" imgW="241195" imgH="710891" progId="Equation.3">
              <p:embed/>
            </p:oleObj>
          </a:graphicData>
        </a:graphic>
      </p:graphicFrame>
      <p:graphicFrame>
        <p:nvGraphicFramePr>
          <p:cNvPr id="6" name="物件 5"/>
          <p:cNvGraphicFramePr>
            <a:graphicFrameLocks noChangeAspect="1"/>
          </p:cNvGraphicFramePr>
          <p:nvPr/>
        </p:nvGraphicFramePr>
        <p:xfrm>
          <a:off x="4114800" y="3270250"/>
          <a:ext cx="914400" cy="317500"/>
        </p:xfrm>
        <a:graphic>
          <a:graphicData uri="http://schemas.openxmlformats.org/presentationml/2006/ole">
            <p:oleObj spid="_x0000_s18519" name="方程式" r:id="rId5" imgW="152268" imgH="317225" progId="Equation.3">
              <p:embed/>
            </p:oleObj>
          </a:graphicData>
        </a:graphic>
      </p:graphicFrame>
      <p:sp>
        <p:nvSpPr>
          <p:cNvPr id="8" name="左大括弧 7"/>
          <p:cNvSpPr/>
          <p:nvPr/>
        </p:nvSpPr>
        <p:spPr>
          <a:xfrm>
            <a:off x="500034" y="1214422"/>
            <a:ext cx="142876" cy="1428760"/>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cxnSp>
        <p:nvCxnSpPr>
          <p:cNvPr id="12" name="直線接點 11"/>
          <p:cNvCxnSpPr/>
          <p:nvPr/>
        </p:nvCxnSpPr>
        <p:spPr>
          <a:xfrm rot="10800000">
            <a:off x="214282" y="1928802"/>
            <a:ext cx="2857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p:nvPr/>
        </p:nvCxnSpPr>
        <p:spPr>
          <a:xfrm rot="5400000">
            <a:off x="-678693" y="2821777"/>
            <a:ext cx="178595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a:buFont typeface="Wingdings" pitchFamily="2" charset="2"/>
              <a:buChar char="Ø"/>
            </a:pPr>
            <a:r>
              <a:rPr lang="en-US" altLang="zh-TW" dirty="0" smtClean="0"/>
              <a:t> </a:t>
            </a:r>
          </a:p>
          <a:p>
            <a:pPr>
              <a:buFont typeface="Wingdings" pitchFamily="2" charset="2"/>
              <a:buChar char="Ø"/>
            </a:pPr>
            <a:endParaRPr lang="en-US" altLang="zh-TW" dirty="0" smtClean="0"/>
          </a:p>
          <a:p>
            <a:pPr>
              <a:buFont typeface="Wingdings" pitchFamily="2" charset="2"/>
              <a:buChar char="Ø"/>
            </a:pPr>
            <a:endParaRPr lang="en-US" altLang="zh-TW" dirty="0" smtClean="0"/>
          </a:p>
          <a:p>
            <a:pPr>
              <a:buFont typeface="Wingdings" pitchFamily="2" charset="2"/>
              <a:buChar char="Ø"/>
            </a:pPr>
            <a:r>
              <a:rPr lang="en-US" altLang="zh-TW" dirty="0" smtClean="0">
                <a:latin typeface="Times New Roman" pitchFamily="18" charset="0"/>
                <a:cs typeface="Times New Roman" pitchFamily="18" charset="0"/>
              </a:rPr>
              <a:t>Parameter Estimation</a:t>
            </a:r>
            <a:endParaRPr lang="zh-TW" altLang="en-US" dirty="0">
              <a:latin typeface="Times New Roman" pitchFamily="18" charset="0"/>
              <a:cs typeface="Times New Roman" pitchFamily="18" charset="0"/>
            </a:endParaRPr>
          </a:p>
        </p:txBody>
      </p:sp>
      <p:sp>
        <p:nvSpPr>
          <p:cNvPr id="4" name="標題 1"/>
          <p:cNvSpPr>
            <a:spLocks noGrp="1"/>
          </p:cNvSpPr>
          <p:nvPr>
            <p:ph type="title"/>
          </p:nvPr>
        </p:nvSpPr>
        <p:spPr>
          <a:xfrm>
            <a:off x="0" y="0"/>
            <a:ext cx="9144000" cy="1142984"/>
          </a:xfrm>
        </p:spPr>
        <p:txBody>
          <a:bodyPr>
            <a:normAutofit/>
          </a:bodyPr>
          <a:lstStyle/>
          <a:p>
            <a:r>
              <a:rPr lang="en-US" altLang="zh-TW" sz="3600" b="1" u="sng" dirty="0" smtClean="0">
                <a:latin typeface="Times New Roman" pitchFamily="18" charset="0"/>
                <a:ea typeface="標楷體" pitchFamily="65" charset="-120"/>
                <a:cs typeface="Times New Roman" pitchFamily="18" charset="0"/>
              </a:rPr>
              <a:t>Pareto Distribution</a:t>
            </a:r>
            <a:endParaRPr lang="zh-TW" altLang="en-US" sz="3600" b="1" u="sng" dirty="0">
              <a:latin typeface="Times New Roman" pitchFamily="18" charset="0"/>
              <a:ea typeface="標楷體" pitchFamily="65" charset="-120"/>
              <a:cs typeface="Times New Roman" pitchFamily="18" charset="0"/>
            </a:endParaRPr>
          </a:p>
        </p:txBody>
      </p:sp>
      <p:graphicFrame>
        <p:nvGraphicFramePr>
          <p:cNvPr id="5" name="物件 4"/>
          <p:cNvGraphicFramePr>
            <a:graphicFrameLocks noChangeAspect="1"/>
          </p:cNvGraphicFramePr>
          <p:nvPr/>
        </p:nvGraphicFramePr>
        <p:xfrm>
          <a:off x="928662" y="1500188"/>
          <a:ext cx="5227638" cy="852487"/>
        </p:xfrm>
        <a:graphic>
          <a:graphicData uri="http://schemas.openxmlformats.org/presentationml/2006/ole">
            <p:oleObj spid="_x0000_s28698" name="方程式" r:id="rId4" imgW="4127500" imgH="673100" progId="Equation.3">
              <p:embed/>
            </p:oleObj>
          </a:graphicData>
        </a:graphic>
      </p:graphicFrame>
      <p:graphicFrame>
        <p:nvGraphicFramePr>
          <p:cNvPr id="6" name="物件 5"/>
          <p:cNvGraphicFramePr>
            <a:graphicFrameLocks noChangeAspect="1"/>
          </p:cNvGraphicFramePr>
          <p:nvPr/>
        </p:nvGraphicFramePr>
        <p:xfrm>
          <a:off x="6715140" y="1214422"/>
          <a:ext cx="2118772" cy="1281118"/>
        </p:xfrm>
        <a:graphic>
          <a:graphicData uri="http://schemas.openxmlformats.org/presentationml/2006/ole">
            <p:oleObj spid="_x0000_s28699" name="方程式" r:id="rId5" imgW="1638300" imgH="990600" progId="Equation.3">
              <p:embed/>
            </p:oleObj>
          </a:graphicData>
        </a:graphic>
      </p:graphicFrame>
      <p:sp>
        <p:nvSpPr>
          <p:cNvPr id="7" name="左大括弧 6"/>
          <p:cNvSpPr/>
          <p:nvPr/>
        </p:nvSpPr>
        <p:spPr>
          <a:xfrm>
            <a:off x="6215074" y="1357298"/>
            <a:ext cx="285752" cy="1071570"/>
          </a:xfrm>
          <a:prstGeom prst="leftBrace">
            <a:avLst>
              <a:gd name="adj1" fmla="val 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aphicFrame>
        <p:nvGraphicFramePr>
          <p:cNvPr id="8" name="物件 7"/>
          <p:cNvGraphicFramePr>
            <a:graphicFrameLocks noChangeAspect="1"/>
          </p:cNvGraphicFramePr>
          <p:nvPr/>
        </p:nvGraphicFramePr>
        <p:xfrm>
          <a:off x="858838" y="3786190"/>
          <a:ext cx="6856412" cy="979487"/>
        </p:xfrm>
        <a:graphic>
          <a:graphicData uri="http://schemas.openxmlformats.org/presentationml/2006/ole">
            <p:oleObj spid="_x0000_s28700" name="方程式" r:id="rId6" imgW="4711680" imgH="672840" progId="Equation.3">
              <p:embed/>
            </p:oleObj>
          </a:graphicData>
        </a:graphic>
      </p:graphicFrame>
      <p:graphicFrame>
        <p:nvGraphicFramePr>
          <p:cNvPr id="9" name="物件 8"/>
          <p:cNvGraphicFramePr>
            <a:graphicFrameLocks noChangeAspect="1"/>
          </p:cNvGraphicFramePr>
          <p:nvPr>
            <p:extLst>
              <p:ext uri="{D42A27DB-BD31-4B8C-83A1-F6EECF244321}">
                <p14:modId xmlns="" xmlns:p14="http://schemas.microsoft.com/office/powerpoint/2010/main" val="449340531"/>
              </p:ext>
            </p:extLst>
          </p:nvPr>
        </p:nvGraphicFramePr>
        <p:xfrm>
          <a:off x="357158" y="4987925"/>
          <a:ext cx="8782050" cy="1697038"/>
        </p:xfrm>
        <a:graphic>
          <a:graphicData uri="http://schemas.openxmlformats.org/presentationml/2006/ole">
            <p:oleObj spid="_x0000_s28701" name="方程式" r:id="rId7" imgW="5892480" imgH="1143000" progId="Equation.3">
              <p:embed/>
            </p:oleObj>
          </a:graphicData>
        </a:graphic>
      </p:graphicFrame>
      <p:sp>
        <p:nvSpPr>
          <p:cNvPr id="10" name="左大括弧 9"/>
          <p:cNvSpPr/>
          <p:nvPr/>
        </p:nvSpPr>
        <p:spPr>
          <a:xfrm>
            <a:off x="-32" y="5072074"/>
            <a:ext cx="285752" cy="1071570"/>
          </a:xfrm>
          <a:prstGeom prst="leftBrace">
            <a:avLst>
              <a:gd name="adj1" fmla="val 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0" y="0"/>
            <a:ext cx="9144000" cy="857232"/>
          </a:xfrm>
        </p:spPr>
        <p:txBody>
          <a:bodyPr>
            <a:normAutofit/>
          </a:bodyPr>
          <a:lstStyle/>
          <a:p>
            <a:r>
              <a:rPr lang="en-US" altLang="zh-TW" sz="3600" b="1" u="sng" dirty="0" smtClean="0">
                <a:latin typeface="Times New Roman" pitchFamily="18" charset="0"/>
                <a:ea typeface="標楷體" pitchFamily="65" charset="-120"/>
                <a:cs typeface="Times New Roman" pitchFamily="18" charset="0"/>
              </a:rPr>
              <a:t>Probability Density Function</a:t>
            </a:r>
            <a:endParaRPr lang="zh-TW" altLang="en-US" sz="3600" b="1" u="sng" dirty="0">
              <a:latin typeface="Times New Roman" pitchFamily="18" charset="0"/>
              <a:ea typeface="標楷體" pitchFamily="65" charset="-120"/>
              <a:cs typeface="Times New Roman" pitchFamily="18" charset="0"/>
            </a:endParaRPr>
          </a:p>
        </p:txBody>
      </p:sp>
      <p:pic>
        <p:nvPicPr>
          <p:cNvPr id="30722" name="Picture 2" descr="C:\Users\Joey\Desktop\2014-10-07_165947.png"/>
          <p:cNvPicPr>
            <a:picLocks noChangeAspect="1" noChangeArrowheads="1"/>
          </p:cNvPicPr>
          <p:nvPr/>
        </p:nvPicPr>
        <p:blipFill>
          <a:blip r:embed="rId2" cstate="print"/>
          <a:srcRect/>
          <a:stretch>
            <a:fillRect/>
          </a:stretch>
        </p:blipFill>
        <p:spPr bwMode="auto">
          <a:xfrm>
            <a:off x="21570" y="1357298"/>
            <a:ext cx="9122462" cy="487012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物件 5"/>
          <p:cNvGraphicFramePr>
            <a:graphicFrameLocks noChangeAspect="1"/>
          </p:cNvGraphicFramePr>
          <p:nvPr>
            <p:extLst>
              <p:ext uri="{D42A27DB-BD31-4B8C-83A1-F6EECF244321}">
                <p14:modId xmlns="" xmlns:p14="http://schemas.microsoft.com/office/powerpoint/2010/main" val="2385237580"/>
              </p:ext>
            </p:extLst>
          </p:nvPr>
        </p:nvGraphicFramePr>
        <p:xfrm>
          <a:off x="969963" y="1622425"/>
          <a:ext cx="8012112" cy="3073400"/>
        </p:xfrm>
        <a:graphic>
          <a:graphicData uri="http://schemas.openxmlformats.org/presentationml/2006/ole">
            <p:oleObj spid="_x0000_s21520" name="方程式" r:id="rId3" imgW="5460840" imgH="2108160" progId="Equation.3">
              <p:embed/>
            </p:oleObj>
          </a:graphicData>
        </a:graphic>
      </p:graphicFrame>
      <p:sp>
        <p:nvSpPr>
          <p:cNvPr id="5" name="左大括弧 4"/>
          <p:cNvSpPr/>
          <p:nvPr/>
        </p:nvSpPr>
        <p:spPr>
          <a:xfrm>
            <a:off x="642910" y="2060848"/>
            <a:ext cx="213174" cy="2376264"/>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aphicFrame>
        <p:nvGraphicFramePr>
          <p:cNvPr id="7" name="物件 6"/>
          <p:cNvGraphicFramePr>
            <a:graphicFrameLocks noChangeAspect="1"/>
          </p:cNvGraphicFramePr>
          <p:nvPr>
            <p:extLst>
              <p:ext uri="{D42A27DB-BD31-4B8C-83A1-F6EECF244321}">
                <p14:modId xmlns="" xmlns:p14="http://schemas.microsoft.com/office/powerpoint/2010/main" val="1551802557"/>
              </p:ext>
            </p:extLst>
          </p:nvPr>
        </p:nvGraphicFramePr>
        <p:xfrm>
          <a:off x="179512" y="2060848"/>
          <a:ext cx="406262" cy="2356315"/>
        </p:xfrm>
        <a:graphic>
          <a:graphicData uri="http://schemas.openxmlformats.org/presentationml/2006/ole">
            <p:oleObj spid="_x0000_s21521" name="方程式" r:id="rId4" imgW="254000" imgH="1473200" progId="Equation.3">
              <p:embed/>
            </p:oleObj>
          </a:graphicData>
        </a:graphic>
      </p:graphicFrame>
    </p:spTree>
    <p:extLst>
      <p:ext uri="{BB962C8B-B14F-4D97-AF65-F5344CB8AC3E}">
        <p14:creationId xmlns="" xmlns:p14="http://schemas.microsoft.com/office/powerpoint/2010/main" val="2212032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左大括弧 4"/>
          <p:cNvSpPr/>
          <p:nvPr/>
        </p:nvSpPr>
        <p:spPr>
          <a:xfrm>
            <a:off x="571472" y="1285860"/>
            <a:ext cx="142876" cy="4357718"/>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graphicFrame>
        <p:nvGraphicFramePr>
          <p:cNvPr id="19459" name="Object 3"/>
          <p:cNvGraphicFramePr>
            <a:graphicFrameLocks noChangeAspect="1"/>
          </p:cNvGraphicFramePr>
          <p:nvPr/>
        </p:nvGraphicFramePr>
        <p:xfrm>
          <a:off x="147609" y="2627317"/>
          <a:ext cx="352425" cy="1516063"/>
        </p:xfrm>
        <a:graphic>
          <a:graphicData uri="http://schemas.openxmlformats.org/presentationml/2006/ole">
            <p:oleObj spid="_x0000_s19519" name="方程式" r:id="rId3" imgW="253890" imgH="1091726" progId="Equation.3">
              <p:embed/>
            </p:oleObj>
          </a:graphicData>
        </a:graphic>
      </p:graphicFrame>
      <p:graphicFrame>
        <p:nvGraphicFramePr>
          <p:cNvPr id="19474" name="Object 18"/>
          <p:cNvGraphicFramePr>
            <a:graphicFrameLocks noChangeAspect="1"/>
          </p:cNvGraphicFramePr>
          <p:nvPr>
            <p:extLst>
              <p:ext uri="{D42A27DB-BD31-4B8C-83A1-F6EECF244321}">
                <p14:modId xmlns="" xmlns:p14="http://schemas.microsoft.com/office/powerpoint/2010/main" val="2068451764"/>
              </p:ext>
            </p:extLst>
          </p:nvPr>
        </p:nvGraphicFramePr>
        <p:xfrm>
          <a:off x="857224" y="1214422"/>
          <a:ext cx="8223839" cy="4338654"/>
        </p:xfrm>
        <a:graphic>
          <a:graphicData uri="http://schemas.openxmlformats.org/presentationml/2006/ole">
            <p:oleObj spid="_x0000_s19520" name="方程式" r:id="rId4" imgW="7137360" imgH="3403440" progId="Equation.3">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4"/>
            <a:ext cx="9144000" cy="1000132"/>
          </a:xfrm>
        </p:spPr>
        <p:txBody>
          <a:bodyPr>
            <a:normAutofit/>
          </a:bodyPr>
          <a:lstStyle/>
          <a:p>
            <a:r>
              <a:rPr lang="en-US" altLang="zh-TW" sz="3600" b="1" u="sng" dirty="0" err="1" smtClean="0">
                <a:latin typeface="Times New Roman" pitchFamily="18" charset="0"/>
                <a:cs typeface="Times New Roman" pitchFamily="18" charset="0"/>
              </a:rPr>
              <a:t>CatEPut</a:t>
            </a:r>
            <a:r>
              <a:rPr lang="en-US" altLang="zh-TW" sz="3600" b="1" u="sng" dirty="0" smtClean="0">
                <a:latin typeface="Times New Roman" pitchFamily="18" charset="0"/>
                <a:cs typeface="Times New Roman" pitchFamily="18" charset="0"/>
              </a:rPr>
              <a:t> Valuation</a:t>
            </a:r>
            <a:endParaRPr lang="zh-TW" altLang="en-US" sz="3600" b="1" u="sng" dirty="0">
              <a:latin typeface="Times New Roman" pitchFamily="18" charset="0"/>
              <a:cs typeface="Times New Roman" pitchFamily="18" charset="0"/>
            </a:endParaRPr>
          </a:p>
        </p:txBody>
      </p:sp>
      <p:grpSp>
        <p:nvGrpSpPr>
          <p:cNvPr id="129" name="群組 128"/>
          <p:cNvGrpSpPr/>
          <p:nvPr/>
        </p:nvGrpSpPr>
        <p:grpSpPr>
          <a:xfrm>
            <a:off x="71406" y="928670"/>
            <a:ext cx="4500594" cy="428628"/>
            <a:chOff x="928662" y="857232"/>
            <a:chExt cx="4500594" cy="428628"/>
          </a:xfrm>
        </p:grpSpPr>
        <p:cxnSp>
          <p:nvCxnSpPr>
            <p:cNvPr id="100" name="直線接點 99"/>
            <p:cNvCxnSpPr/>
            <p:nvPr/>
          </p:nvCxnSpPr>
          <p:spPr>
            <a:xfrm>
              <a:off x="928662" y="1214422"/>
              <a:ext cx="450059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直線接點 101"/>
            <p:cNvCxnSpPr/>
            <p:nvPr/>
          </p:nvCxnSpPr>
          <p:spPr>
            <a:xfrm rot="5400000">
              <a:off x="857224"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直線接點 103"/>
            <p:cNvCxnSpPr/>
            <p:nvPr/>
          </p:nvCxnSpPr>
          <p:spPr>
            <a:xfrm rot="5400000">
              <a:off x="2143108"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直線接點 104"/>
            <p:cNvCxnSpPr/>
            <p:nvPr/>
          </p:nvCxnSpPr>
          <p:spPr>
            <a:xfrm rot="5400000">
              <a:off x="5357818"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p:nvPr/>
          </p:nvCxnSpPr>
          <p:spPr>
            <a:xfrm rot="5400000">
              <a:off x="4357686"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直線接點 106"/>
            <p:cNvCxnSpPr/>
            <p:nvPr/>
          </p:nvCxnSpPr>
          <p:spPr>
            <a:xfrm rot="5400000">
              <a:off x="3143240"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文字方塊 109"/>
            <p:cNvSpPr txBox="1"/>
            <p:nvPr/>
          </p:nvSpPr>
          <p:spPr>
            <a:xfrm>
              <a:off x="1071538" y="857232"/>
              <a:ext cx="1071570"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diffusion</a:t>
              </a:r>
              <a:endParaRPr lang="zh-TW" altLang="en-US" dirty="0">
                <a:latin typeface="Times New Roman" pitchFamily="18" charset="0"/>
                <a:cs typeface="Times New Roman" pitchFamily="18" charset="0"/>
              </a:endParaRPr>
            </a:p>
          </p:txBody>
        </p:sp>
        <p:sp>
          <p:nvSpPr>
            <p:cNvPr id="111" name="文字方塊 110"/>
            <p:cNvSpPr txBox="1"/>
            <p:nvPr/>
          </p:nvSpPr>
          <p:spPr>
            <a:xfrm>
              <a:off x="3286116" y="857232"/>
              <a:ext cx="1071570"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diffusion</a:t>
              </a:r>
              <a:endParaRPr lang="zh-TW" altLang="en-US" dirty="0">
                <a:latin typeface="Times New Roman" pitchFamily="18" charset="0"/>
                <a:cs typeface="Times New Roman" pitchFamily="18" charset="0"/>
              </a:endParaRPr>
            </a:p>
          </p:txBody>
        </p:sp>
        <p:sp>
          <p:nvSpPr>
            <p:cNvPr id="112" name="文字方塊 111"/>
            <p:cNvSpPr txBox="1"/>
            <p:nvPr/>
          </p:nvSpPr>
          <p:spPr>
            <a:xfrm>
              <a:off x="2428860" y="857232"/>
              <a:ext cx="785818"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jump</a:t>
              </a:r>
              <a:endParaRPr lang="zh-TW" altLang="en-US" dirty="0">
                <a:latin typeface="Times New Roman" pitchFamily="18" charset="0"/>
                <a:cs typeface="Times New Roman" pitchFamily="18" charset="0"/>
              </a:endParaRPr>
            </a:p>
          </p:txBody>
        </p:sp>
        <p:sp>
          <p:nvSpPr>
            <p:cNvPr id="113" name="文字方塊 112"/>
            <p:cNvSpPr txBox="1"/>
            <p:nvPr/>
          </p:nvSpPr>
          <p:spPr>
            <a:xfrm>
              <a:off x="4572000" y="857232"/>
              <a:ext cx="785818"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jump</a:t>
              </a:r>
              <a:endParaRPr lang="zh-TW" altLang="en-US" dirty="0">
                <a:latin typeface="Times New Roman" pitchFamily="18" charset="0"/>
                <a:cs typeface="Times New Roman" pitchFamily="18" charset="0"/>
              </a:endParaRPr>
            </a:p>
          </p:txBody>
        </p:sp>
      </p:grpSp>
      <p:graphicFrame>
        <p:nvGraphicFramePr>
          <p:cNvPr id="119" name="物件 118"/>
          <p:cNvGraphicFramePr>
            <a:graphicFrameLocks noChangeAspect="1"/>
          </p:cNvGraphicFramePr>
          <p:nvPr/>
        </p:nvGraphicFramePr>
        <p:xfrm>
          <a:off x="928662" y="2714625"/>
          <a:ext cx="304800" cy="241300"/>
        </p:xfrm>
        <a:graphic>
          <a:graphicData uri="http://schemas.openxmlformats.org/presentationml/2006/ole">
            <p:oleObj spid="_x0000_s26673" name="方程式" r:id="rId3" imgW="304668" imgH="241195" progId="Equation.3">
              <p:embed/>
            </p:oleObj>
          </a:graphicData>
        </a:graphic>
      </p:graphicFrame>
      <p:graphicFrame>
        <p:nvGraphicFramePr>
          <p:cNvPr id="120" name="物件 119"/>
          <p:cNvGraphicFramePr>
            <a:graphicFrameLocks noChangeAspect="1"/>
          </p:cNvGraphicFramePr>
          <p:nvPr/>
        </p:nvGraphicFramePr>
        <p:xfrm>
          <a:off x="1500166" y="3571875"/>
          <a:ext cx="723900" cy="317500"/>
        </p:xfrm>
        <a:graphic>
          <a:graphicData uri="http://schemas.openxmlformats.org/presentationml/2006/ole">
            <p:oleObj spid="_x0000_s26674" name="方程式" r:id="rId4" imgW="723586" imgH="317362" progId="Equation.3">
              <p:embed/>
            </p:oleObj>
          </a:graphicData>
        </a:graphic>
      </p:graphicFrame>
      <p:cxnSp>
        <p:nvCxnSpPr>
          <p:cNvPr id="122" name="直線接點 121"/>
          <p:cNvCxnSpPr>
            <a:stCxn id="24" idx="6"/>
            <a:endCxn id="40" idx="2"/>
          </p:cNvCxnSpPr>
          <p:nvPr/>
        </p:nvCxnSpPr>
        <p:spPr>
          <a:xfrm flipV="1">
            <a:off x="2500298" y="1893083"/>
            <a:ext cx="1000132" cy="185738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26" name="直線接點 125"/>
          <p:cNvCxnSpPr>
            <a:stCxn id="24" idx="6"/>
            <a:endCxn id="39" idx="2"/>
          </p:cNvCxnSpPr>
          <p:nvPr/>
        </p:nvCxnSpPr>
        <p:spPr>
          <a:xfrm>
            <a:off x="2500298" y="3750471"/>
            <a:ext cx="1000132" cy="14287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28" name="直線接點 127"/>
          <p:cNvCxnSpPr>
            <a:stCxn id="24" idx="6"/>
            <a:endCxn id="53" idx="1"/>
          </p:cNvCxnSpPr>
          <p:nvPr/>
        </p:nvCxnSpPr>
        <p:spPr>
          <a:xfrm>
            <a:off x="2500298" y="3750471"/>
            <a:ext cx="1031518" cy="1853055"/>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5" name="直線接點 134"/>
          <p:cNvCxnSpPr>
            <a:stCxn id="40" idx="6"/>
            <a:endCxn id="72" idx="2"/>
          </p:cNvCxnSpPr>
          <p:nvPr/>
        </p:nvCxnSpPr>
        <p:spPr>
          <a:xfrm>
            <a:off x="3714744" y="1893083"/>
            <a:ext cx="785818" cy="42862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7" name="直線接點 136"/>
          <p:cNvCxnSpPr>
            <a:stCxn id="40" idx="6"/>
            <a:endCxn id="71" idx="2"/>
          </p:cNvCxnSpPr>
          <p:nvPr/>
        </p:nvCxnSpPr>
        <p:spPr>
          <a:xfrm>
            <a:off x="3714744" y="1893083"/>
            <a:ext cx="785818" cy="85725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1" name="直線接點 140"/>
          <p:cNvCxnSpPr>
            <a:stCxn id="39" idx="6"/>
            <a:endCxn id="70" idx="2"/>
          </p:cNvCxnSpPr>
          <p:nvPr/>
        </p:nvCxnSpPr>
        <p:spPr>
          <a:xfrm>
            <a:off x="3714744" y="3893347"/>
            <a:ext cx="785818" cy="42862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3" name="直線接點 142"/>
          <p:cNvCxnSpPr>
            <a:stCxn id="39" idx="6"/>
            <a:endCxn id="69" idx="2"/>
          </p:cNvCxnSpPr>
          <p:nvPr/>
        </p:nvCxnSpPr>
        <p:spPr>
          <a:xfrm>
            <a:off x="3714744" y="3893347"/>
            <a:ext cx="785818" cy="85725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grpSp>
        <p:nvGrpSpPr>
          <p:cNvPr id="75" name="群組 74"/>
          <p:cNvGrpSpPr/>
          <p:nvPr/>
        </p:nvGrpSpPr>
        <p:grpSpPr>
          <a:xfrm>
            <a:off x="71406" y="1785926"/>
            <a:ext cx="4643470" cy="4857784"/>
            <a:chOff x="928662" y="1785926"/>
            <a:chExt cx="4643470" cy="4857784"/>
          </a:xfrm>
        </p:grpSpPr>
        <p:grpSp>
          <p:nvGrpSpPr>
            <p:cNvPr id="118" name="群組 117"/>
            <p:cNvGrpSpPr/>
            <p:nvPr/>
          </p:nvGrpSpPr>
          <p:grpSpPr>
            <a:xfrm>
              <a:off x="928662" y="1785926"/>
              <a:ext cx="4643470" cy="4857784"/>
              <a:chOff x="928662" y="1785926"/>
              <a:chExt cx="4643470" cy="4857784"/>
            </a:xfrm>
          </p:grpSpPr>
          <p:sp>
            <p:nvSpPr>
              <p:cNvPr id="4" name="流程圖: 接點 3"/>
              <p:cNvSpPr/>
              <p:nvPr/>
            </p:nvSpPr>
            <p:spPr>
              <a:xfrm>
                <a:off x="928662" y="378619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直線接點 5"/>
              <p:cNvCxnSpPr/>
              <p:nvPr/>
            </p:nvCxnSpPr>
            <p:spPr>
              <a:xfrm flipV="1">
                <a:off x="1142976" y="2928934"/>
                <a:ext cx="1000132" cy="892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接點 7"/>
              <p:cNvCxnSpPr>
                <a:stCxn id="4" idx="6"/>
              </p:cNvCxnSpPr>
              <p:nvPr/>
            </p:nvCxnSpPr>
            <p:spPr>
              <a:xfrm>
                <a:off x="1142976" y="3893347"/>
                <a:ext cx="1000132" cy="750099"/>
              </a:xfrm>
              <a:prstGeom prst="line">
                <a:avLst/>
              </a:prstGeom>
            </p:spPr>
            <p:style>
              <a:lnRef idx="1">
                <a:schemeClr val="accent1"/>
              </a:lnRef>
              <a:fillRef idx="0">
                <a:schemeClr val="accent1"/>
              </a:fillRef>
              <a:effectRef idx="0">
                <a:schemeClr val="accent1"/>
              </a:effectRef>
              <a:fontRef idx="minor">
                <a:schemeClr val="tx1"/>
              </a:fontRef>
            </p:style>
          </p:cxnSp>
          <p:sp>
            <p:nvSpPr>
              <p:cNvPr id="9" name="流程圖: 接點 8"/>
              <p:cNvSpPr/>
              <p:nvPr/>
            </p:nvSpPr>
            <p:spPr>
              <a:xfrm>
                <a:off x="2143108" y="278605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流程圖: 接點 9"/>
              <p:cNvSpPr/>
              <p:nvPr/>
            </p:nvSpPr>
            <p:spPr>
              <a:xfrm>
                <a:off x="2143108" y="457200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2" name="直線接點 11"/>
              <p:cNvCxnSpPr>
                <a:stCxn id="9" idx="6"/>
                <a:endCxn id="16" idx="2"/>
              </p:cNvCxnSpPr>
              <p:nvPr/>
            </p:nvCxnSpPr>
            <p:spPr>
              <a:xfrm>
                <a:off x="2357422" y="2893215"/>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13" name="直線接點 12"/>
              <p:cNvCxnSpPr>
                <a:endCxn id="15" idx="2"/>
              </p:cNvCxnSpPr>
              <p:nvPr/>
            </p:nvCxnSpPr>
            <p:spPr>
              <a:xfrm flipV="1">
                <a:off x="2357422" y="4679165"/>
                <a:ext cx="785818" cy="1"/>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4" name="流程圖: 接點 13"/>
              <p:cNvSpPr/>
              <p:nvPr/>
            </p:nvSpPr>
            <p:spPr>
              <a:xfrm>
                <a:off x="3143240" y="321468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流程圖: 接點 14"/>
              <p:cNvSpPr/>
              <p:nvPr/>
            </p:nvSpPr>
            <p:spPr>
              <a:xfrm>
                <a:off x="3143240" y="457200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流程圖: 接點 15"/>
              <p:cNvSpPr/>
              <p:nvPr/>
            </p:nvSpPr>
            <p:spPr>
              <a:xfrm>
                <a:off x="3143240" y="278605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接點 19"/>
              <p:cNvCxnSpPr>
                <a:stCxn id="16" idx="4"/>
                <a:endCxn id="14" idx="0"/>
              </p:cNvCxnSpPr>
              <p:nvPr/>
            </p:nvCxnSpPr>
            <p:spPr>
              <a:xfrm rot="5400000">
                <a:off x="3143240" y="310752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24" name="流程圖: 接點 23"/>
              <p:cNvSpPr/>
              <p:nvPr/>
            </p:nvSpPr>
            <p:spPr>
              <a:xfrm>
                <a:off x="3143240" y="3643314"/>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6" name="直線接點 25"/>
              <p:cNvCxnSpPr>
                <a:stCxn id="14" idx="4"/>
                <a:endCxn id="24" idx="0"/>
              </p:cNvCxnSpPr>
              <p:nvPr/>
            </p:nvCxnSpPr>
            <p:spPr>
              <a:xfrm rot="5400000">
                <a:off x="3143240" y="3536157"/>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29" name="直線接點 28"/>
              <p:cNvCxnSpPr>
                <a:stCxn id="15" idx="4"/>
                <a:endCxn id="31" idx="0"/>
              </p:cNvCxnSpPr>
              <p:nvPr/>
            </p:nvCxnSpPr>
            <p:spPr>
              <a:xfrm rot="5400000">
                <a:off x="3143240" y="489347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31" name="流程圖: 接點 30"/>
              <p:cNvSpPr/>
              <p:nvPr/>
            </p:nvSpPr>
            <p:spPr>
              <a:xfrm>
                <a:off x="3143240" y="500063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流程圖: 接點 32"/>
              <p:cNvSpPr/>
              <p:nvPr/>
            </p:nvSpPr>
            <p:spPr>
              <a:xfrm>
                <a:off x="3143240" y="5429264"/>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4" name="直線接點 33"/>
              <p:cNvCxnSpPr>
                <a:stCxn id="31" idx="4"/>
                <a:endCxn id="33" idx="0"/>
              </p:cNvCxnSpPr>
              <p:nvPr/>
            </p:nvCxnSpPr>
            <p:spPr>
              <a:xfrm rot="5400000">
                <a:off x="3143240" y="5322107"/>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flipV="1">
                <a:off x="3357554" y="1928802"/>
                <a:ext cx="1000132" cy="892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線接點 37"/>
              <p:cNvCxnSpPr>
                <a:endCxn id="39" idx="1"/>
              </p:cNvCxnSpPr>
              <p:nvPr/>
            </p:nvCxnSpPr>
            <p:spPr>
              <a:xfrm>
                <a:off x="3357554" y="2928934"/>
                <a:ext cx="1031518" cy="888642"/>
              </a:xfrm>
              <a:prstGeom prst="line">
                <a:avLst/>
              </a:prstGeom>
            </p:spPr>
            <p:style>
              <a:lnRef idx="1">
                <a:schemeClr val="accent1"/>
              </a:lnRef>
              <a:fillRef idx="0">
                <a:schemeClr val="accent1"/>
              </a:fillRef>
              <a:effectRef idx="0">
                <a:schemeClr val="accent1"/>
              </a:effectRef>
              <a:fontRef idx="minor">
                <a:schemeClr val="tx1"/>
              </a:fontRef>
            </p:style>
          </p:cxnSp>
          <p:sp>
            <p:nvSpPr>
              <p:cNvPr id="39" name="流程圖: 接點 38"/>
              <p:cNvSpPr/>
              <p:nvPr/>
            </p:nvSpPr>
            <p:spPr>
              <a:xfrm>
                <a:off x="4357686" y="378619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流程圖: 接點 39"/>
              <p:cNvSpPr/>
              <p:nvPr/>
            </p:nvSpPr>
            <p:spPr>
              <a:xfrm>
                <a:off x="4357686" y="178592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1" name="直線接點 40"/>
              <p:cNvCxnSpPr>
                <a:stCxn id="40" idx="6"/>
                <a:endCxn id="43" idx="2"/>
              </p:cNvCxnSpPr>
              <p:nvPr/>
            </p:nvCxnSpPr>
            <p:spPr>
              <a:xfrm>
                <a:off x="4572000" y="1893083"/>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3" name="流程圖: 接點 42"/>
              <p:cNvSpPr/>
              <p:nvPr/>
            </p:nvSpPr>
            <p:spPr>
              <a:xfrm>
                <a:off x="5357818" y="178592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5" name="直線接點 44"/>
              <p:cNvCxnSpPr>
                <a:stCxn id="39" idx="6"/>
                <a:endCxn id="47" idx="2"/>
              </p:cNvCxnSpPr>
              <p:nvPr/>
            </p:nvCxnSpPr>
            <p:spPr>
              <a:xfrm>
                <a:off x="4572000" y="3893347"/>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7" name="流程圖: 接點 46"/>
              <p:cNvSpPr/>
              <p:nvPr/>
            </p:nvSpPr>
            <p:spPr>
              <a:xfrm>
                <a:off x="5357818" y="378619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9" name="直線接點 48"/>
              <p:cNvCxnSpPr>
                <a:endCxn id="39" idx="2"/>
              </p:cNvCxnSpPr>
              <p:nvPr/>
            </p:nvCxnSpPr>
            <p:spPr>
              <a:xfrm flipV="1">
                <a:off x="3357554" y="3893347"/>
                <a:ext cx="1000132" cy="714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a:xfrm>
                <a:off x="3357554" y="4714884"/>
                <a:ext cx="1031518" cy="888642"/>
              </a:xfrm>
              <a:prstGeom prst="line">
                <a:avLst/>
              </a:prstGeom>
            </p:spPr>
            <p:style>
              <a:lnRef idx="1">
                <a:schemeClr val="accent1"/>
              </a:lnRef>
              <a:fillRef idx="0">
                <a:schemeClr val="accent1"/>
              </a:fillRef>
              <a:effectRef idx="0">
                <a:schemeClr val="accent1"/>
              </a:effectRef>
              <a:fontRef idx="minor">
                <a:schemeClr val="tx1"/>
              </a:fontRef>
            </p:style>
          </p:cxnSp>
          <p:sp>
            <p:nvSpPr>
              <p:cNvPr id="53" name="流程圖: 接點 52"/>
              <p:cNvSpPr/>
              <p:nvPr/>
            </p:nvSpPr>
            <p:spPr>
              <a:xfrm>
                <a:off x="4357686" y="557214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4" name="直線接點 53"/>
              <p:cNvCxnSpPr>
                <a:stCxn id="53" idx="6"/>
                <a:endCxn id="56" idx="2"/>
              </p:cNvCxnSpPr>
              <p:nvPr/>
            </p:nvCxnSpPr>
            <p:spPr>
              <a:xfrm>
                <a:off x="4572000" y="5679297"/>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56" name="流程圖: 接點 55"/>
              <p:cNvSpPr/>
              <p:nvPr/>
            </p:nvSpPr>
            <p:spPr>
              <a:xfrm>
                <a:off x="5357818" y="557214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9" name="直線接點 58"/>
              <p:cNvCxnSpPr>
                <a:stCxn id="43" idx="4"/>
                <a:endCxn id="72" idx="0"/>
              </p:cNvCxnSpPr>
              <p:nvPr/>
            </p:nvCxnSpPr>
            <p:spPr>
              <a:xfrm rot="5400000">
                <a:off x="5357818" y="2107397"/>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67" name="流程圖: 接點 66"/>
              <p:cNvSpPr/>
              <p:nvPr/>
            </p:nvSpPr>
            <p:spPr>
              <a:xfrm>
                <a:off x="5357818" y="642939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流程圖: 接點 67"/>
              <p:cNvSpPr/>
              <p:nvPr/>
            </p:nvSpPr>
            <p:spPr>
              <a:xfrm>
                <a:off x="5357818" y="600076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9" name="流程圖: 接點 68"/>
              <p:cNvSpPr/>
              <p:nvPr/>
            </p:nvSpPr>
            <p:spPr>
              <a:xfrm>
                <a:off x="5357818" y="464344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流程圖: 接點 69"/>
              <p:cNvSpPr/>
              <p:nvPr/>
            </p:nvSpPr>
            <p:spPr>
              <a:xfrm>
                <a:off x="5357818" y="421481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流程圖: 接點 70"/>
              <p:cNvSpPr/>
              <p:nvPr/>
            </p:nvSpPr>
            <p:spPr>
              <a:xfrm>
                <a:off x="5357818" y="2643182"/>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流程圖: 接點 71"/>
              <p:cNvSpPr/>
              <p:nvPr/>
            </p:nvSpPr>
            <p:spPr>
              <a:xfrm>
                <a:off x="5357818" y="2214554"/>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1" name="直線接點 80"/>
              <p:cNvCxnSpPr>
                <a:stCxn id="68" idx="4"/>
                <a:endCxn id="67" idx="0"/>
              </p:cNvCxnSpPr>
              <p:nvPr/>
            </p:nvCxnSpPr>
            <p:spPr>
              <a:xfrm rot="5400000">
                <a:off x="5357818" y="632223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2" name="直線接點 81"/>
              <p:cNvCxnSpPr>
                <a:stCxn id="56" idx="4"/>
                <a:endCxn id="68" idx="0"/>
              </p:cNvCxnSpPr>
              <p:nvPr/>
            </p:nvCxnSpPr>
            <p:spPr>
              <a:xfrm rot="5400000">
                <a:off x="5357818" y="5893611"/>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3" name="直線接點 82"/>
              <p:cNvCxnSpPr>
                <a:stCxn id="70" idx="4"/>
                <a:endCxn id="69" idx="0"/>
              </p:cNvCxnSpPr>
              <p:nvPr/>
            </p:nvCxnSpPr>
            <p:spPr>
              <a:xfrm rot="5400000">
                <a:off x="5357818" y="453628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4" name="直線接點 83"/>
              <p:cNvCxnSpPr>
                <a:stCxn id="47" idx="4"/>
                <a:endCxn id="70" idx="0"/>
              </p:cNvCxnSpPr>
              <p:nvPr/>
            </p:nvCxnSpPr>
            <p:spPr>
              <a:xfrm rot="5400000">
                <a:off x="5357818" y="4107661"/>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5" name="直線接點 84"/>
              <p:cNvCxnSpPr>
                <a:stCxn id="72" idx="4"/>
                <a:endCxn id="71" idx="0"/>
              </p:cNvCxnSpPr>
              <p:nvPr/>
            </p:nvCxnSpPr>
            <p:spPr>
              <a:xfrm rot="5400000">
                <a:off x="5357818" y="2536025"/>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cxnSp>
          <p:nvCxnSpPr>
            <p:cNvPr id="131" name="直線接點 130"/>
            <p:cNvCxnSpPr/>
            <p:nvPr/>
          </p:nvCxnSpPr>
          <p:spPr>
            <a:xfrm>
              <a:off x="4572000" y="1928802"/>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9" name="直線接點 138"/>
            <p:cNvCxnSpPr/>
            <p:nvPr/>
          </p:nvCxnSpPr>
          <p:spPr>
            <a:xfrm>
              <a:off x="4572000" y="3929066"/>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5" name="直線接點 144"/>
            <p:cNvCxnSpPr/>
            <p:nvPr/>
          </p:nvCxnSpPr>
          <p:spPr>
            <a:xfrm>
              <a:off x="4572000" y="5715016"/>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grpSp>
      <p:cxnSp>
        <p:nvCxnSpPr>
          <p:cNvPr id="147" name="直線接點 146"/>
          <p:cNvCxnSpPr>
            <a:stCxn id="53" idx="6"/>
            <a:endCxn id="68" idx="2"/>
          </p:cNvCxnSpPr>
          <p:nvPr/>
        </p:nvCxnSpPr>
        <p:spPr>
          <a:xfrm>
            <a:off x="3714744" y="5679297"/>
            <a:ext cx="785818" cy="42862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9" name="直線接點 148"/>
          <p:cNvCxnSpPr>
            <a:stCxn id="53" idx="6"/>
            <a:endCxn id="67" idx="2"/>
          </p:cNvCxnSpPr>
          <p:nvPr/>
        </p:nvCxnSpPr>
        <p:spPr>
          <a:xfrm>
            <a:off x="3714744" y="5679297"/>
            <a:ext cx="785818" cy="85725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86" name="文字方塊 85"/>
          <p:cNvSpPr txBox="1"/>
          <p:nvPr/>
        </p:nvSpPr>
        <p:spPr>
          <a:xfrm>
            <a:off x="5643602" y="1000108"/>
            <a:ext cx="3071802" cy="369332"/>
          </a:xfrm>
          <a:prstGeom prst="rect">
            <a:avLst/>
          </a:prstGeom>
          <a:noFill/>
        </p:spPr>
        <p:txBody>
          <a:bodyPr wrap="square" rtlCol="0">
            <a:spAutoFit/>
          </a:bodyPr>
          <a:lstStyle/>
          <a:p>
            <a:r>
              <a:rPr lang="en-US" altLang="zh-TW" b="1" u="sng" dirty="0" err="1" smtClean="0">
                <a:latin typeface="Times New Roman" pitchFamily="18" charset="0"/>
                <a:cs typeface="Times New Roman" pitchFamily="18" charset="0"/>
              </a:rPr>
              <a:t>Excercising</a:t>
            </a:r>
            <a:r>
              <a:rPr lang="en-US" altLang="zh-TW" b="1" u="sng" dirty="0" smtClean="0">
                <a:latin typeface="Times New Roman" pitchFamily="18" charset="0"/>
                <a:cs typeface="Times New Roman" pitchFamily="18" charset="0"/>
              </a:rPr>
              <a:t>  </a:t>
            </a:r>
            <a:r>
              <a:rPr lang="en-US" altLang="zh-TW" b="1" u="sng" dirty="0" err="1" smtClean="0">
                <a:latin typeface="Times New Roman" pitchFamily="18" charset="0"/>
                <a:cs typeface="Times New Roman" pitchFamily="18" charset="0"/>
              </a:rPr>
              <a:t>CatEPut</a:t>
            </a:r>
            <a:r>
              <a:rPr lang="en-US" altLang="zh-TW" b="1" u="sng" dirty="0" smtClean="0">
                <a:latin typeface="Times New Roman" pitchFamily="18" charset="0"/>
                <a:cs typeface="Times New Roman" pitchFamily="18" charset="0"/>
              </a:rPr>
              <a:t>  at  T</a:t>
            </a:r>
            <a:endParaRPr lang="zh-TW" altLang="en-US" b="1" u="sng" dirty="0">
              <a:latin typeface="Times New Roman" pitchFamily="18" charset="0"/>
              <a:cs typeface="Times New Roman" pitchFamily="18" charset="0"/>
            </a:endParaRPr>
          </a:p>
        </p:txBody>
      </p:sp>
      <p:graphicFrame>
        <p:nvGraphicFramePr>
          <p:cNvPr id="26635" name="Object 11"/>
          <p:cNvGraphicFramePr>
            <a:graphicFrameLocks noChangeAspect="1"/>
          </p:cNvGraphicFramePr>
          <p:nvPr/>
        </p:nvGraphicFramePr>
        <p:xfrm>
          <a:off x="3119430" y="1714488"/>
          <a:ext cx="381000" cy="266700"/>
        </p:xfrm>
        <a:graphic>
          <a:graphicData uri="http://schemas.openxmlformats.org/presentationml/2006/ole">
            <p:oleObj spid="_x0000_s26680" name="方程式" r:id="rId5" imgW="380835" imgH="266584" progId="Equation.3">
              <p:embed/>
            </p:oleObj>
          </a:graphicData>
        </a:graphic>
      </p:graphicFrame>
      <p:sp>
        <p:nvSpPr>
          <p:cNvPr id="88" name="左大括弧 87"/>
          <p:cNvSpPr/>
          <p:nvPr/>
        </p:nvSpPr>
        <p:spPr>
          <a:xfrm>
            <a:off x="5072066" y="2357430"/>
            <a:ext cx="142876" cy="857256"/>
          </a:xfrm>
          <a:prstGeom prst="leftBrace">
            <a:avLst>
              <a:gd name="adj1" fmla="val 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89" name="文字方塊 88"/>
          <p:cNvSpPr txBox="1"/>
          <p:nvPr/>
        </p:nvSpPr>
        <p:spPr>
          <a:xfrm>
            <a:off x="2214546" y="1285860"/>
            <a:ext cx="214314"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1</a:t>
            </a:r>
            <a:endParaRPr lang="zh-TW" altLang="en-US" dirty="0">
              <a:latin typeface="Times New Roman" pitchFamily="18" charset="0"/>
              <a:cs typeface="Times New Roman" pitchFamily="18" charset="0"/>
            </a:endParaRPr>
          </a:p>
        </p:txBody>
      </p:sp>
      <p:sp>
        <p:nvSpPr>
          <p:cNvPr id="90" name="文字方塊 89"/>
          <p:cNvSpPr txBox="1"/>
          <p:nvPr/>
        </p:nvSpPr>
        <p:spPr>
          <a:xfrm>
            <a:off x="4429124" y="1285860"/>
            <a:ext cx="214314"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2</a:t>
            </a:r>
            <a:endParaRPr lang="zh-TW" altLang="en-US" dirty="0">
              <a:latin typeface="Times New Roman" pitchFamily="18" charset="0"/>
              <a:cs typeface="Times New Roman" pitchFamily="18" charset="0"/>
            </a:endParaRPr>
          </a:p>
        </p:txBody>
      </p:sp>
      <p:sp>
        <p:nvSpPr>
          <p:cNvPr id="91" name="文字方塊 90"/>
          <p:cNvSpPr txBox="1"/>
          <p:nvPr/>
        </p:nvSpPr>
        <p:spPr>
          <a:xfrm>
            <a:off x="-71470" y="1285860"/>
            <a:ext cx="214314"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0</a:t>
            </a:r>
            <a:endParaRPr lang="zh-TW" altLang="en-US" dirty="0">
              <a:latin typeface="Times New Roman" pitchFamily="18" charset="0"/>
              <a:cs typeface="Times New Roman" pitchFamily="18" charset="0"/>
            </a:endParaRPr>
          </a:p>
        </p:txBody>
      </p:sp>
      <p:graphicFrame>
        <p:nvGraphicFramePr>
          <p:cNvPr id="93" name="物件 92"/>
          <p:cNvGraphicFramePr>
            <a:graphicFrameLocks noChangeAspect="1"/>
          </p:cNvGraphicFramePr>
          <p:nvPr/>
        </p:nvGraphicFramePr>
        <p:xfrm>
          <a:off x="6215074" y="1357298"/>
          <a:ext cx="1643074" cy="224593"/>
        </p:xfrm>
        <a:graphic>
          <a:graphicData uri="http://schemas.openxmlformats.org/presentationml/2006/ole">
            <p:oleObj spid="_x0000_s26682" name="方程式" r:id="rId6" imgW="1765080" imgH="241200" progId="Equation.3">
              <p:embed/>
            </p:oleObj>
          </a:graphicData>
        </a:graphic>
      </p:graphicFrame>
      <p:graphicFrame>
        <p:nvGraphicFramePr>
          <p:cNvPr id="94" name="物件 93"/>
          <p:cNvGraphicFramePr>
            <a:graphicFrameLocks noChangeAspect="1"/>
          </p:cNvGraphicFramePr>
          <p:nvPr/>
        </p:nvGraphicFramePr>
        <p:xfrm>
          <a:off x="5000628" y="1964521"/>
          <a:ext cx="1500198" cy="250033"/>
        </p:xfrm>
        <a:graphic>
          <a:graphicData uri="http://schemas.openxmlformats.org/presentationml/2006/ole">
            <p:oleObj spid="_x0000_s26683" name="方程式" r:id="rId7" imgW="1904760" imgH="317160" progId="Equation.3">
              <p:embed/>
            </p:oleObj>
          </a:graphicData>
        </a:graphic>
      </p:graphicFrame>
      <p:graphicFrame>
        <p:nvGraphicFramePr>
          <p:cNvPr id="95" name="物件 94"/>
          <p:cNvGraphicFramePr>
            <a:graphicFrameLocks noChangeAspect="1"/>
          </p:cNvGraphicFramePr>
          <p:nvPr/>
        </p:nvGraphicFramePr>
        <p:xfrm>
          <a:off x="5286380" y="2357430"/>
          <a:ext cx="1357322" cy="267189"/>
        </p:xfrm>
        <a:graphic>
          <a:graphicData uri="http://schemas.openxmlformats.org/presentationml/2006/ole">
            <p:oleObj spid="_x0000_s26684" name="方程式" r:id="rId8" imgW="1612800" imgH="317160" progId="Equation.3">
              <p:embed/>
            </p:oleObj>
          </a:graphicData>
        </a:graphic>
      </p:graphicFrame>
      <p:sp>
        <p:nvSpPr>
          <p:cNvPr id="96" name="文字方塊 95"/>
          <p:cNvSpPr txBox="1"/>
          <p:nvPr/>
        </p:nvSpPr>
        <p:spPr>
          <a:xfrm>
            <a:off x="6786578" y="2071678"/>
            <a:ext cx="2428892" cy="285752"/>
          </a:xfrm>
          <a:prstGeom prst="rect">
            <a:avLst/>
          </a:prstGeom>
          <a:noFill/>
        </p:spPr>
        <p:txBody>
          <a:bodyPr wrap="square" rtlCol="0">
            <a:spAutoFit/>
          </a:bodyPr>
          <a:lstStyle/>
          <a:p>
            <a:r>
              <a:rPr lang="en-US" altLang="zh-TW" sz="1200" u="sng" dirty="0" smtClean="0">
                <a:latin typeface="Times New Roman" pitchFamily="18" charset="0"/>
                <a:cs typeface="Times New Roman" pitchFamily="18" charset="0"/>
              </a:rPr>
              <a:t>Issuer Cost </a:t>
            </a:r>
            <a:r>
              <a:rPr lang="en-US" altLang="zh-TW" sz="1200" dirty="0" smtClean="0">
                <a:latin typeface="Times New Roman" pitchFamily="18" charset="0"/>
                <a:cs typeface="Times New Roman" pitchFamily="18" charset="0"/>
              </a:rPr>
              <a:t>     </a:t>
            </a:r>
            <a:r>
              <a:rPr lang="en-US" altLang="zh-TW" sz="1200" u="sng" dirty="0" smtClean="0">
                <a:latin typeface="Times New Roman" pitchFamily="18" charset="0"/>
                <a:cs typeface="Times New Roman" pitchFamily="18" charset="0"/>
              </a:rPr>
              <a:t>Equity holder payoff</a:t>
            </a:r>
            <a:endParaRPr lang="zh-TW" altLang="en-US" sz="1200" u="sng" dirty="0">
              <a:latin typeface="Times New Roman" pitchFamily="18" charset="0"/>
              <a:cs typeface="Times New Roman" pitchFamily="18" charset="0"/>
            </a:endParaRPr>
          </a:p>
        </p:txBody>
      </p:sp>
      <p:graphicFrame>
        <p:nvGraphicFramePr>
          <p:cNvPr id="26685" name="Object 61"/>
          <p:cNvGraphicFramePr>
            <a:graphicFrameLocks noChangeAspect="1"/>
          </p:cNvGraphicFramePr>
          <p:nvPr/>
        </p:nvGraphicFramePr>
        <p:xfrm>
          <a:off x="7072330" y="2379656"/>
          <a:ext cx="331787" cy="192088"/>
        </p:xfrm>
        <a:graphic>
          <a:graphicData uri="http://schemas.openxmlformats.org/presentationml/2006/ole">
            <p:oleObj spid="_x0000_s26685" name="方程式" r:id="rId9" imgW="393480" imgH="228600" progId="Equation.3">
              <p:embed/>
            </p:oleObj>
          </a:graphicData>
        </a:graphic>
      </p:graphicFrame>
      <p:graphicFrame>
        <p:nvGraphicFramePr>
          <p:cNvPr id="26686" name="Object 62"/>
          <p:cNvGraphicFramePr>
            <a:graphicFrameLocks noChangeAspect="1"/>
          </p:cNvGraphicFramePr>
          <p:nvPr/>
        </p:nvGraphicFramePr>
        <p:xfrm>
          <a:off x="8358214" y="2428868"/>
          <a:ext cx="214315" cy="214314"/>
        </p:xfrm>
        <a:graphic>
          <a:graphicData uri="http://schemas.openxmlformats.org/presentationml/2006/ole">
            <p:oleObj spid="_x0000_s26686" name="方程式" r:id="rId10" imgW="164880" imgH="241200" progId="Equation.3">
              <p:embed/>
            </p:oleObj>
          </a:graphicData>
        </a:graphic>
      </p:graphicFrame>
      <p:graphicFrame>
        <p:nvGraphicFramePr>
          <p:cNvPr id="26687" name="Object 63"/>
          <p:cNvGraphicFramePr>
            <a:graphicFrameLocks noChangeAspect="1"/>
          </p:cNvGraphicFramePr>
          <p:nvPr/>
        </p:nvGraphicFramePr>
        <p:xfrm>
          <a:off x="5286380" y="2928934"/>
          <a:ext cx="1357313" cy="266700"/>
        </p:xfrm>
        <a:graphic>
          <a:graphicData uri="http://schemas.openxmlformats.org/presentationml/2006/ole">
            <p:oleObj spid="_x0000_s26687" name="方程式" r:id="rId11" imgW="1612800" imgH="317160" progId="Equation.3">
              <p:embed/>
            </p:oleObj>
          </a:graphicData>
        </a:graphic>
      </p:graphicFrame>
      <p:graphicFrame>
        <p:nvGraphicFramePr>
          <p:cNvPr id="26688" name="Object 64"/>
          <p:cNvGraphicFramePr>
            <a:graphicFrameLocks noChangeAspect="1"/>
          </p:cNvGraphicFramePr>
          <p:nvPr/>
        </p:nvGraphicFramePr>
        <p:xfrm>
          <a:off x="6786578" y="2947986"/>
          <a:ext cx="889000" cy="266700"/>
        </p:xfrm>
        <a:graphic>
          <a:graphicData uri="http://schemas.openxmlformats.org/presentationml/2006/ole">
            <p:oleObj spid="_x0000_s26688" name="方程式" r:id="rId12" imgW="1054080" imgH="317160" progId="Equation.3">
              <p:embed/>
            </p:oleObj>
          </a:graphicData>
        </a:graphic>
      </p:graphicFrame>
      <p:graphicFrame>
        <p:nvGraphicFramePr>
          <p:cNvPr id="26689" name="Object 65"/>
          <p:cNvGraphicFramePr>
            <a:graphicFrameLocks noChangeAspect="1"/>
          </p:cNvGraphicFramePr>
          <p:nvPr/>
        </p:nvGraphicFramePr>
        <p:xfrm>
          <a:off x="8112154" y="2947986"/>
          <a:ext cx="674688" cy="266700"/>
        </p:xfrm>
        <a:graphic>
          <a:graphicData uri="http://schemas.openxmlformats.org/presentationml/2006/ole">
            <p:oleObj spid="_x0000_s26689" name="方程式" r:id="rId13" imgW="799920" imgH="317160" progId="Equation.3">
              <p:embed/>
            </p:oleObj>
          </a:graphicData>
        </a:graphic>
      </p:graphicFrame>
      <p:graphicFrame>
        <p:nvGraphicFramePr>
          <p:cNvPr id="26690" name="Object 66"/>
          <p:cNvGraphicFramePr>
            <a:graphicFrameLocks noChangeAspect="1"/>
          </p:cNvGraphicFramePr>
          <p:nvPr/>
        </p:nvGraphicFramePr>
        <p:xfrm>
          <a:off x="7123141" y="5715000"/>
          <a:ext cx="1520825" cy="512763"/>
        </p:xfrm>
        <a:graphic>
          <a:graphicData uri="http://schemas.openxmlformats.org/presentationml/2006/ole">
            <p:oleObj spid="_x0000_s26690" name="方程式" r:id="rId14" imgW="1803240" imgH="609480" progId="Equation.3">
              <p:embed/>
            </p:oleObj>
          </a:graphicData>
        </a:graphic>
      </p:graphicFrame>
      <p:cxnSp>
        <p:nvCxnSpPr>
          <p:cNvPr id="99" name="直線接點 98"/>
          <p:cNvCxnSpPr/>
          <p:nvPr/>
        </p:nvCxnSpPr>
        <p:spPr>
          <a:xfrm>
            <a:off x="6929454" y="2071678"/>
            <a:ext cx="21431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03" name="物件 102"/>
          <p:cNvGraphicFramePr>
            <a:graphicFrameLocks noChangeAspect="1"/>
          </p:cNvGraphicFramePr>
          <p:nvPr/>
        </p:nvGraphicFramePr>
        <p:xfrm>
          <a:off x="7572396" y="1819813"/>
          <a:ext cx="785818" cy="251865"/>
        </p:xfrm>
        <a:graphic>
          <a:graphicData uri="http://schemas.openxmlformats.org/presentationml/2006/ole">
            <p:oleObj spid="_x0000_s26691" name="方程式" r:id="rId15" imgW="990360" imgH="317160" progId="Equation.3">
              <p:embed/>
            </p:oleObj>
          </a:graphicData>
        </a:graphic>
      </p:graphicFrame>
      <p:graphicFrame>
        <p:nvGraphicFramePr>
          <p:cNvPr id="26692" name="Object 68"/>
          <p:cNvGraphicFramePr>
            <a:graphicFrameLocks noChangeAspect="1"/>
          </p:cNvGraphicFramePr>
          <p:nvPr/>
        </p:nvGraphicFramePr>
        <p:xfrm>
          <a:off x="5000628" y="3786190"/>
          <a:ext cx="1809750" cy="250825"/>
        </p:xfrm>
        <a:graphic>
          <a:graphicData uri="http://schemas.openxmlformats.org/presentationml/2006/ole">
            <p:oleObj spid="_x0000_s26692" name="方程式" r:id="rId16" imgW="2298600" imgH="317160" progId="Equation.3">
              <p:embed/>
            </p:oleObj>
          </a:graphicData>
        </a:graphic>
      </p:graphicFrame>
      <p:sp>
        <p:nvSpPr>
          <p:cNvPr id="108" name="左大括弧 107"/>
          <p:cNvSpPr/>
          <p:nvPr/>
        </p:nvSpPr>
        <p:spPr>
          <a:xfrm>
            <a:off x="5072066" y="4143380"/>
            <a:ext cx="142876" cy="857256"/>
          </a:xfrm>
          <a:prstGeom prst="leftBrace">
            <a:avLst>
              <a:gd name="adj1" fmla="val 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aphicFrame>
        <p:nvGraphicFramePr>
          <p:cNvPr id="26693" name="Object 69"/>
          <p:cNvGraphicFramePr>
            <a:graphicFrameLocks noChangeAspect="1"/>
          </p:cNvGraphicFramePr>
          <p:nvPr/>
        </p:nvGraphicFramePr>
        <p:xfrm>
          <a:off x="5286380" y="4162425"/>
          <a:ext cx="887413" cy="266700"/>
        </p:xfrm>
        <a:graphic>
          <a:graphicData uri="http://schemas.openxmlformats.org/presentationml/2006/ole">
            <p:oleObj spid="_x0000_s26693" name="方程式" r:id="rId17" imgW="1054080" imgH="317160" progId="Equation.3">
              <p:embed/>
            </p:oleObj>
          </a:graphicData>
        </a:graphic>
      </p:graphicFrame>
      <p:graphicFrame>
        <p:nvGraphicFramePr>
          <p:cNvPr id="26694" name="Object 70"/>
          <p:cNvGraphicFramePr>
            <a:graphicFrameLocks noChangeAspect="1"/>
          </p:cNvGraphicFramePr>
          <p:nvPr/>
        </p:nvGraphicFramePr>
        <p:xfrm>
          <a:off x="5286380" y="4662498"/>
          <a:ext cx="887413" cy="266700"/>
        </p:xfrm>
        <a:graphic>
          <a:graphicData uri="http://schemas.openxmlformats.org/presentationml/2006/ole">
            <p:oleObj spid="_x0000_s26694" name="方程式" r:id="rId18" imgW="1054080" imgH="317160" progId="Equation.3">
              <p:embed/>
            </p:oleObj>
          </a:graphicData>
        </a:graphic>
      </p:graphicFrame>
      <p:graphicFrame>
        <p:nvGraphicFramePr>
          <p:cNvPr id="26695" name="Object 71"/>
          <p:cNvGraphicFramePr>
            <a:graphicFrameLocks noChangeAspect="1"/>
          </p:cNvGraphicFramePr>
          <p:nvPr/>
        </p:nvGraphicFramePr>
        <p:xfrm>
          <a:off x="6786578" y="4162432"/>
          <a:ext cx="889000" cy="266700"/>
        </p:xfrm>
        <a:graphic>
          <a:graphicData uri="http://schemas.openxmlformats.org/presentationml/2006/ole">
            <p:oleObj spid="_x0000_s26695" name="方程式" r:id="rId19" imgW="1054080" imgH="317160" progId="Equation.3">
              <p:embed/>
            </p:oleObj>
          </a:graphicData>
        </a:graphic>
      </p:graphicFrame>
      <p:graphicFrame>
        <p:nvGraphicFramePr>
          <p:cNvPr id="26696" name="Object 72"/>
          <p:cNvGraphicFramePr>
            <a:graphicFrameLocks noChangeAspect="1"/>
          </p:cNvGraphicFramePr>
          <p:nvPr/>
        </p:nvGraphicFramePr>
        <p:xfrm>
          <a:off x="8004175" y="4162425"/>
          <a:ext cx="963613" cy="266700"/>
        </p:xfrm>
        <a:graphic>
          <a:graphicData uri="http://schemas.openxmlformats.org/presentationml/2006/ole">
            <p:oleObj spid="_x0000_s26696" name="方程式" r:id="rId20" imgW="1143000" imgH="317160" progId="Equation.3">
              <p:embed/>
            </p:oleObj>
          </a:graphicData>
        </a:graphic>
      </p:graphicFrame>
      <p:graphicFrame>
        <p:nvGraphicFramePr>
          <p:cNvPr id="26697" name="Object 73"/>
          <p:cNvGraphicFramePr>
            <a:graphicFrameLocks noChangeAspect="1"/>
          </p:cNvGraphicFramePr>
          <p:nvPr/>
        </p:nvGraphicFramePr>
        <p:xfrm>
          <a:off x="8358214" y="4714884"/>
          <a:ext cx="214312" cy="214312"/>
        </p:xfrm>
        <a:graphic>
          <a:graphicData uri="http://schemas.openxmlformats.org/presentationml/2006/ole">
            <p:oleObj spid="_x0000_s26697" name="方程式" r:id="rId21" imgW="164880" imgH="241200" progId="Equation.3">
              <p:embed/>
            </p:oleObj>
          </a:graphicData>
        </a:graphic>
      </p:graphicFrame>
      <p:graphicFrame>
        <p:nvGraphicFramePr>
          <p:cNvPr id="26698" name="Object 74"/>
          <p:cNvGraphicFramePr>
            <a:graphicFrameLocks noChangeAspect="1"/>
          </p:cNvGraphicFramePr>
          <p:nvPr/>
        </p:nvGraphicFramePr>
        <p:xfrm>
          <a:off x="7072330" y="4714886"/>
          <a:ext cx="214312" cy="214312"/>
        </p:xfrm>
        <a:graphic>
          <a:graphicData uri="http://schemas.openxmlformats.org/presentationml/2006/ole">
            <p:oleObj spid="_x0000_s26698" name="方程式" r:id="rId22" imgW="164880" imgH="241200" progId="Equation.3">
              <p:embed/>
            </p:oleObj>
          </a:graphicData>
        </a:graphic>
      </p:graphicFrame>
      <p:graphicFrame>
        <p:nvGraphicFramePr>
          <p:cNvPr id="26699" name="Object 75"/>
          <p:cNvGraphicFramePr>
            <a:graphicFrameLocks noChangeAspect="1"/>
          </p:cNvGraphicFramePr>
          <p:nvPr/>
        </p:nvGraphicFramePr>
        <p:xfrm>
          <a:off x="5286380" y="5715000"/>
          <a:ext cx="1027112" cy="512763"/>
        </p:xfrm>
        <a:graphic>
          <a:graphicData uri="http://schemas.openxmlformats.org/presentationml/2006/ole">
            <p:oleObj spid="_x0000_s26699" name="方程式" r:id="rId23" imgW="1218960" imgH="609480" progId="Equation.3">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128"/>
          <p:cNvGrpSpPr/>
          <p:nvPr/>
        </p:nvGrpSpPr>
        <p:grpSpPr>
          <a:xfrm>
            <a:off x="71406" y="928670"/>
            <a:ext cx="4500594" cy="428628"/>
            <a:chOff x="928662" y="857232"/>
            <a:chExt cx="4500594" cy="428628"/>
          </a:xfrm>
        </p:grpSpPr>
        <p:cxnSp>
          <p:nvCxnSpPr>
            <p:cNvPr id="100" name="直線接點 99"/>
            <p:cNvCxnSpPr/>
            <p:nvPr/>
          </p:nvCxnSpPr>
          <p:spPr>
            <a:xfrm>
              <a:off x="928662" y="1214422"/>
              <a:ext cx="450059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直線接點 101"/>
            <p:cNvCxnSpPr/>
            <p:nvPr/>
          </p:nvCxnSpPr>
          <p:spPr>
            <a:xfrm rot="5400000">
              <a:off x="857224"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直線接點 103"/>
            <p:cNvCxnSpPr/>
            <p:nvPr/>
          </p:nvCxnSpPr>
          <p:spPr>
            <a:xfrm rot="5400000">
              <a:off x="2143108"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直線接點 104"/>
            <p:cNvCxnSpPr/>
            <p:nvPr/>
          </p:nvCxnSpPr>
          <p:spPr>
            <a:xfrm rot="5400000">
              <a:off x="5357818"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p:nvPr/>
          </p:nvCxnSpPr>
          <p:spPr>
            <a:xfrm rot="5400000">
              <a:off x="4357686"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直線接點 106"/>
            <p:cNvCxnSpPr/>
            <p:nvPr/>
          </p:nvCxnSpPr>
          <p:spPr>
            <a:xfrm rot="5400000">
              <a:off x="3143240"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文字方塊 109"/>
            <p:cNvSpPr txBox="1"/>
            <p:nvPr/>
          </p:nvSpPr>
          <p:spPr>
            <a:xfrm>
              <a:off x="1071538" y="857232"/>
              <a:ext cx="1071570"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diffusion</a:t>
              </a:r>
              <a:endParaRPr lang="zh-TW" altLang="en-US" dirty="0">
                <a:latin typeface="Times New Roman" pitchFamily="18" charset="0"/>
                <a:cs typeface="Times New Roman" pitchFamily="18" charset="0"/>
              </a:endParaRPr>
            </a:p>
          </p:txBody>
        </p:sp>
        <p:sp>
          <p:nvSpPr>
            <p:cNvPr id="111" name="文字方塊 110"/>
            <p:cNvSpPr txBox="1"/>
            <p:nvPr/>
          </p:nvSpPr>
          <p:spPr>
            <a:xfrm>
              <a:off x="3286116" y="857232"/>
              <a:ext cx="1071570"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diffusion</a:t>
              </a:r>
              <a:endParaRPr lang="zh-TW" altLang="en-US" dirty="0">
                <a:latin typeface="Times New Roman" pitchFamily="18" charset="0"/>
                <a:cs typeface="Times New Roman" pitchFamily="18" charset="0"/>
              </a:endParaRPr>
            </a:p>
          </p:txBody>
        </p:sp>
        <p:sp>
          <p:nvSpPr>
            <p:cNvPr id="112" name="文字方塊 111"/>
            <p:cNvSpPr txBox="1"/>
            <p:nvPr/>
          </p:nvSpPr>
          <p:spPr>
            <a:xfrm>
              <a:off x="2428860" y="857232"/>
              <a:ext cx="785818"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jump</a:t>
              </a:r>
              <a:endParaRPr lang="zh-TW" altLang="en-US" dirty="0">
                <a:latin typeface="Times New Roman" pitchFamily="18" charset="0"/>
                <a:cs typeface="Times New Roman" pitchFamily="18" charset="0"/>
              </a:endParaRPr>
            </a:p>
          </p:txBody>
        </p:sp>
        <p:sp>
          <p:nvSpPr>
            <p:cNvPr id="113" name="文字方塊 112"/>
            <p:cNvSpPr txBox="1"/>
            <p:nvPr/>
          </p:nvSpPr>
          <p:spPr>
            <a:xfrm>
              <a:off x="4572000" y="857232"/>
              <a:ext cx="785818"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jump</a:t>
              </a:r>
              <a:endParaRPr lang="zh-TW" altLang="en-US" dirty="0">
                <a:latin typeface="Times New Roman" pitchFamily="18" charset="0"/>
                <a:cs typeface="Times New Roman" pitchFamily="18" charset="0"/>
              </a:endParaRPr>
            </a:p>
          </p:txBody>
        </p:sp>
      </p:grpSp>
      <p:graphicFrame>
        <p:nvGraphicFramePr>
          <p:cNvPr id="119" name="物件 118"/>
          <p:cNvGraphicFramePr>
            <a:graphicFrameLocks noChangeAspect="1"/>
          </p:cNvGraphicFramePr>
          <p:nvPr/>
        </p:nvGraphicFramePr>
        <p:xfrm>
          <a:off x="928662" y="2714625"/>
          <a:ext cx="304800" cy="241300"/>
        </p:xfrm>
        <a:graphic>
          <a:graphicData uri="http://schemas.openxmlformats.org/presentationml/2006/ole">
            <p:oleObj spid="_x0000_s35842" name="方程式" r:id="rId3" imgW="304668" imgH="241195" progId="Equation.3">
              <p:embed/>
            </p:oleObj>
          </a:graphicData>
        </a:graphic>
      </p:graphicFrame>
      <p:graphicFrame>
        <p:nvGraphicFramePr>
          <p:cNvPr id="120" name="物件 119"/>
          <p:cNvGraphicFramePr>
            <a:graphicFrameLocks noChangeAspect="1"/>
          </p:cNvGraphicFramePr>
          <p:nvPr/>
        </p:nvGraphicFramePr>
        <p:xfrm>
          <a:off x="1500166" y="3571875"/>
          <a:ext cx="723900" cy="317500"/>
        </p:xfrm>
        <a:graphic>
          <a:graphicData uri="http://schemas.openxmlformats.org/presentationml/2006/ole">
            <p:oleObj spid="_x0000_s35843" name="方程式" r:id="rId4" imgW="723586" imgH="317362" progId="Equation.3">
              <p:embed/>
            </p:oleObj>
          </a:graphicData>
        </a:graphic>
      </p:graphicFrame>
      <p:cxnSp>
        <p:nvCxnSpPr>
          <p:cNvPr id="122" name="直線接點 121"/>
          <p:cNvCxnSpPr>
            <a:stCxn id="24" idx="6"/>
            <a:endCxn id="40" idx="2"/>
          </p:cNvCxnSpPr>
          <p:nvPr/>
        </p:nvCxnSpPr>
        <p:spPr>
          <a:xfrm flipV="1">
            <a:off x="2500298" y="1893083"/>
            <a:ext cx="1000132" cy="185738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26" name="直線接點 125"/>
          <p:cNvCxnSpPr>
            <a:stCxn id="24" idx="6"/>
            <a:endCxn id="39" idx="2"/>
          </p:cNvCxnSpPr>
          <p:nvPr/>
        </p:nvCxnSpPr>
        <p:spPr>
          <a:xfrm>
            <a:off x="2500298" y="3750471"/>
            <a:ext cx="1000132" cy="14287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28" name="直線接點 127"/>
          <p:cNvCxnSpPr>
            <a:stCxn id="24" idx="6"/>
            <a:endCxn id="53" idx="1"/>
          </p:cNvCxnSpPr>
          <p:nvPr/>
        </p:nvCxnSpPr>
        <p:spPr>
          <a:xfrm>
            <a:off x="2500298" y="3750471"/>
            <a:ext cx="1031518" cy="1853055"/>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5" name="直線接點 134"/>
          <p:cNvCxnSpPr>
            <a:stCxn id="40" idx="6"/>
            <a:endCxn id="72" idx="2"/>
          </p:cNvCxnSpPr>
          <p:nvPr/>
        </p:nvCxnSpPr>
        <p:spPr>
          <a:xfrm>
            <a:off x="3714744" y="1893083"/>
            <a:ext cx="785818" cy="42862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7" name="直線接點 136"/>
          <p:cNvCxnSpPr>
            <a:stCxn id="40" idx="6"/>
            <a:endCxn id="71" idx="2"/>
          </p:cNvCxnSpPr>
          <p:nvPr/>
        </p:nvCxnSpPr>
        <p:spPr>
          <a:xfrm>
            <a:off x="3714744" y="1893083"/>
            <a:ext cx="785818" cy="85725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1" name="直線接點 140"/>
          <p:cNvCxnSpPr>
            <a:stCxn id="39" idx="6"/>
            <a:endCxn id="70" idx="2"/>
          </p:cNvCxnSpPr>
          <p:nvPr/>
        </p:nvCxnSpPr>
        <p:spPr>
          <a:xfrm>
            <a:off x="3714744" y="3893347"/>
            <a:ext cx="785818" cy="42862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3" name="直線接點 142"/>
          <p:cNvCxnSpPr>
            <a:stCxn id="39" idx="6"/>
            <a:endCxn id="69" idx="2"/>
          </p:cNvCxnSpPr>
          <p:nvPr/>
        </p:nvCxnSpPr>
        <p:spPr>
          <a:xfrm>
            <a:off x="3714744" y="3893347"/>
            <a:ext cx="785818" cy="85725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grpSp>
        <p:nvGrpSpPr>
          <p:cNvPr id="5" name="群組 74"/>
          <p:cNvGrpSpPr/>
          <p:nvPr/>
        </p:nvGrpSpPr>
        <p:grpSpPr>
          <a:xfrm>
            <a:off x="71406" y="1785926"/>
            <a:ext cx="4643470" cy="4857784"/>
            <a:chOff x="928662" y="1785926"/>
            <a:chExt cx="4643470" cy="4857784"/>
          </a:xfrm>
        </p:grpSpPr>
        <p:grpSp>
          <p:nvGrpSpPr>
            <p:cNvPr id="7" name="群組 117"/>
            <p:cNvGrpSpPr/>
            <p:nvPr/>
          </p:nvGrpSpPr>
          <p:grpSpPr>
            <a:xfrm>
              <a:off x="928662" y="1785926"/>
              <a:ext cx="4643470" cy="4857784"/>
              <a:chOff x="928662" y="1785926"/>
              <a:chExt cx="4643470" cy="4857784"/>
            </a:xfrm>
          </p:grpSpPr>
          <p:sp>
            <p:nvSpPr>
              <p:cNvPr id="4" name="流程圖: 接點 3"/>
              <p:cNvSpPr/>
              <p:nvPr/>
            </p:nvSpPr>
            <p:spPr>
              <a:xfrm>
                <a:off x="928662" y="378619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直線接點 5"/>
              <p:cNvCxnSpPr/>
              <p:nvPr/>
            </p:nvCxnSpPr>
            <p:spPr>
              <a:xfrm flipV="1">
                <a:off x="1142976" y="2928934"/>
                <a:ext cx="1000132" cy="892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接點 7"/>
              <p:cNvCxnSpPr>
                <a:stCxn id="4" idx="6"/>
              </p:cNvCxnSpPr>
              <p:nvPr/>
            </p:nvCxnSpPr>
            <p:spPr>
              <a:xfrm>
                <a:off x="1142976" y="3893347"/>
                <a:ext cx="1000132" cy="750099"/>
              </a:xfrm>
              <a:prstGeom prst="line">
                <a:avLst/>
              </a:prstGeom>
            </p:spPr>
            <p:style>
              <a:lnRef idx="1">
                <a:schemeClr val="accent1"/>
              </a:lnRef>
              <a:fillRef idx="0">
                <a:schemeClr val="accent1"/>
              </a:fillRef>
              <a:effectRef idx="0">
                <a:schemeClr val="accent1"/>
              </a:effectRef>
              <a:fontRef idx="minor">
                <a:schemeClr val="tx1"/>
              </a:fontRef>
            </p:style>
          </p:cxnSp>
          <p:sp>
            <p:nvSpPr>
              <p:cNvPr id="9" name="流程圖: 接點 8"/>
              <p:cNvSpPr/>
              <p:nvPr/>
            </p:nvSpPr>
            <p:spPr>
              <a:xfrm>
                <a:off x="2143108" y="278605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流程圖: 接點 9"/>
              <p:cNvSpPr/>
              <p:nvPr/>
            </p:nvSpPr>
            <p:spPr>
              <a:xfrm>
                <a:off x="2143108" y="457200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2" name="直線接點 11"/>
              <p:cNvCxnSpPr>
                <a:stCxn id="9" idx="6"/>
                <a:endCxn id="16" idx="2"/>
              </p:cNvCxnSpPr>
              <p:nvPr/>
            </p:nvCxnSpPr>
            <p:spPr>
              <a:xfrm>
                <a:off x="2357422" y="2893215"/>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13" name="直線接點 12"/>
              <p:cNvCxnSpPr>
                <a:endCxn id="15" idx="2"/>
              </p:cNvCxnSpPr>
              <p:nvPr/>
            </p:nvCxnSpPr>
            <p:spPr>
              <a:xfrm flipV="1">
                <a:off x="2357422" y="4679165"/>
                <a:ext cx="785818" cy="1"/>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4" name="流程圖: 接點 13"/>
              <p:cNvSpPr/>
              <p:nvPr/>
            </p:nvSpPr>
            <p:spPr>
              <a:xfrm>
                <a:off x="3143240" y="321468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流程圖: 接點 14"/>
              <p:cNvSpPr/>
              <p:nvPr/>
            </p:nvSpPr>
            <p:spPr>
              <a:xfrm>
                <a:off x="3143240" y="457200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流程圖: 接點 15"/>
              <p:cNvSpPr/>
              <p:nvPr/>
            </p:nvSpPr>
            <p:spPr>
              <a:xfrm>
                <a:off x="3143240" y="278605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接點 19"/>
              <p:cNvCxnSpPr>
                <a:stCxn id="16" idx="4"/>
                <a:endCxn id="14" idx="0"/>
              </p:cNvCxnSpPr>
              <p:nvPr/>
            </p:nvCxnSpPr>
            <p:spPr>
              <a:xfrm rot="5400000">
                <a:off x="3143240" y="310752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24" name="流程圖: 接點 23"/>
              <p:cNvSpPr/>
              <p:nvPr/>
            </p:nvSpPr>
            <p:spPr>
              <a:xfrm>
                <a:off x="3143240" y="3643314"/>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6" name="直線接點 25"/>
              <p:cNvCxnSpPr>
                <a:stCxn id="14" idx="4"/>
                <a:endCxn id="24" idx="0"/>
              </p:cNvCxnSpPr>
              <p:nvPr/>
            </p:nvCxnSpPr>
            <p:spPr>
              <a:xfrm rot="5400000">
                <a:off x="3143240" y="3536157"/>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29" name="直線接點 28"/>
              <p:cNvCxnSpPr>
                <a:stCxn id="15" idx="4"/>
                <a:endCxn id="31" idx="0"/>
              </p:cNvCxnSpPr>
              <p:nvPr/>
            </p:nvCxnSpPr>
            <p:spPr>
              <a:xfrm rot="5400000">
                <a:off x="3143240" y="489347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31" name="流程圖: 接點 30"/>
              <p:cNvSpPr/>
              <p:nvPr/>
            </p:nvSpPr>
            <p:spPr>
              <a:xfrm>
                <a:off x="3143240" y="500063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流程圖: 接點 32"/>
              <p:cNvSpPr/>
              <p:nvPr/>
            </p:nvSpPr>
            <p:spPr>
              <a:xfrm>
                <a:off x="3143240" y="5429264"/>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4" name="直線接點 33"/>
              <p:cNvCxnSpPr>
                <a:stCxn id="31" idx="4"/>
                <a:endCxn id="33" idx="0"/>
              </p:cNvCxnSpPr>
              <p:nvPr/>
            </p:nvCxnSpPr>
            <p:spPr>
              <a:xfrm rot="5400000">
                <a:off x="3143240" y="5322107"/>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flipV="1">
                <a:off x="3357554" y="1928802"/>
                <a:ext cx="1000132" cy="892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線接點 37"/>
              <p:cNvCxnSpPr>
                <a:endCxn id="39" idx="1"/>
              </p:cNvCxnSpPr>
              <p:nvPr/>
            </p:nvCxnSpPr>
            <p:spPr>
              <a:xfrm>
                <a:off x="3357554" y="2928934"/>
                <a:ext cx="1031518" cy="888642"/>
              </a:xfrm>
              <a:prstGeom prst="line">
                <a:avLst/>
              </a:prstGeom>
            </p:spPr>
            <p:style>
              <a:lnRef idx="1">
                <a:schemeClr val="accent1"/>
              </a:lnRef>
              <a:fillRef idx="0">
                <a:schemeClr val="accent1"/>
              </a:fillRef>
              <a:effectRef idx="0">
                <a:schemeClr val="accent1"/>
              </a:effectRef>
              <a:fontRef idx="minor">
                <a:schemeClr val="tx1"/>
              </a:fontRef>
            </p:style>
          </p:cxnSp>
          <p:sp>
            <p:nvSpPr>
              <p:cNvPr id="39" name="流程圖: 接點 38"/>
              <p:cNvSpPr/>
              <p:nvPr/>
            </p:nvSpPr>
            <p:spPr>
              <a:xfrm>
                <a:off x="4357686" y="378619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流程圖: 接點 39"/>
              <p:cNvSpPr/>
              <p:nvPr/>
            </p:nvSpPr>
            <p:spPr>
              <a:xfrm>
                <a:off x="4357686" y="178592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1" name="直線接點 40"/>
              <p:cNvCxnSpPr>
                <a:stCxn id="40" idx="6"/>
                <a:endCxn id="43" idx="2"/>
              </p:cNvCxnSpPr>
              <p:nvPr/>
            </p:nvCxnSpPr>
            <p:spPr>
              <a:xfrm>
                <a:off x="4572000" y="1893083"/>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3" name="流程圖: 接點 42"/>
              <p:cNvSpPr/>
              <p:nvPr/>
            </p:nvSpPr>
            <p:spPr>
              <a:xfrm>
                <a:off x="5357818" y="178592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5" name="直線接點 44"/>
              <p:cNvCxnSpPr>
                <a:stCxn id="39" idx="6"/>
                <a:endCxn id="47" idx="2"/>
              </p:cNvCxnSpPr>
              <p:nvPr/>
            </p:nvCxnSpPr>
            <p:spPr>
              <a:xfrm>
                <a:off x="4572000" y="3893347"/>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7" name="流程圖: 接點 46"/>
              <p:cNvSpPr/>
              <p:nvPr/>
            </p:nvSpPr>
            <p:spPr>
              <a:xfrm>
                <a:off x="5357818" y="378619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9" name="直線接點 48"/>
              <p:cNvCxnSpPr>
                <a:endCxn id="39" idx="2"/>
              </p:cNvCxnSpPr>
              <p:nvPr/>
            </p:nvCxnSpPr>
            <p:spPr>
              <a:xfrm flipV="1">
                <a:off x="3357554" y="3893347"/>
                <a:ext cx="1000132" cy="714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a:xfrm>
                <a:off x="3357554" y="4714884"/>
                <a:ext cx="1031518" cy="888642"/>
              </a:xfrm>
              <a:prstGeom prst="line">
                <a:avLst/>
              </a:prstGeom>
            </p:spPr>
            <p:style>
              <a:lnRef idx="1">
                <a:schemeClr val="accent1"/>
              </a:lnRef>
              <a:fillRef idx="0">
                <a:schemeClr val="accent1"/>
              </a:fillRef>
              <a:effectRef idx="0">
                <a:schemeClr val="accent1"/>
              </a:effectRef>
              <a:fontRef idx="minor">
                <a:schemeClr val="tx1"/>
              </a:fontRef>
            </p:style>
          </p:cxnSp>
          <p:sp>
            <p:nvSpPr>
              <p:cNvPr id="53" name="流程圖: 接點 52"/>
              <p:cNvSpPr/>
              <p:nvPr/>
            </p:nvSpPr>
            <p:spPr>
              <a:xfrm>
                <a:off x="4357686" y="557214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4" name="直線接點 53"/>
              <p:cNvCxnSpPr>
                <a:stCxn id="53" idx="6"/>
                <a:endCxn id="56" idx="2"/>
              </p:cNvCxnSpPr>
              <p:nvPr/>
            </p:nvCxnSpPr>
            <p:spPr>
              <a:xfrm>
                <a:off x="4572000" y="5679297"/>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56" name="流程圖: 接點 55"/>
              <p:cNvSpPr/>
              <p:nvPr/>
            </p:nvSpPr>
            <p:spPr>
              <a:xfrm>
                <a:off x="5357818" y="557214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9" name="直線接點 58"/>
              <p:cNvCxnSpPr>
                <a:stCxn id="43" idx="4"/>
                <a:endCxn id="72" idx="0"/>
              </p:cNvCxnSpPr>
              <p:nvPr/>
            </p:nvCxnSpPr>
            <p:spPr>
              <a:xfrm rot="5400000">
                <a:off x="5357818" y="2107397"/>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67" name="流程圖: 接點 66"/>
              <p:cNvSpPr/>
              <p:nvPr/>
            </p:nvSpPr>
            <p:spPr>
              <a:xfrm>
                <a:off x="5357818" y="642939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流程圖: 接點 67"/>
              <p:cNvSpPr/>
              <p:nvPr/>
            </p:nvSpPr>
            <p:spPr>
              <a:xfrm>
                <a:off x="5357818" y="600076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9" name="流程圖: 接點 68"/>
              <p:cNvSpPr/>
              <p:nvPr/>
            </p:nvSpPr>
            <p:spPr>
              <a:xfrm>
                <a:off x="5357818" y="464344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流程圖: 接點 69"/>
              <p:cNvSpPr/>
              <p:nvPr/>
            </p:nvSpPr>
            <p:spPr>
              <a:xfrm>
                <a:off x="5357818" y="421481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流程圖: 接點 70"/>
              <p:cNvSpPr/>
              <p:nvPr/>
            </p:nvSpPr>
            <p:spPr>
              <a:xfrm>
                <a:off x="5357818" y="2643182"/>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流程圖: 接點 71"/>
              <p:cNvSpPr/>
              <p:nvPr/>
            </p:nvSpPr>
            <p:spPr>
              <a:xfrm>
                <a:off x="5357818" y="2214554"/>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1" name="直線接點 80"/>
              <p:cNvCxnSpPr>
                <a:stCxn id="68" idx="4"/>
                <a:endCxn id="67" idx="0"/>
              </p:cNvCxnSpPr>
              <p:nvPr/>
            </p:nvCxnSpPr>
            <p:spPr>
              <a:xfrm rot="5400000">
                <a:off x="5357818" y="632223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2" name="直線接點 81"/>
              <p:cNvCxnSpPr>
                <a:stCxn id="56" idx="4"/>
                <a:endCxn id="68" idx="0"/>
              </p:cNvCxnSpPr>
              <p:nvPr/>
            </p:nvCxnSpPr>
            <p:spPr>
              <a:xfrm rot="5400000">
                <a:off x="5357818" y="5893611"/>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3" name="直線接點 82"/>
              <p:cNvCxnSpPr>
                <a:stCxn id="70" idx="4"/>
                <a:endCxn id="69" idx="0"/>
              </p:cNvCxnSpPr>
              <p:nvPr/>
            </p:nvCxnSpPr>
            <p:spPr>
              <a:xfrm rot="5400000">
                <a:off x="5357818" y="453628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4" name="直線接點 83"/>
              <p:cNvCxnSpPr>
                <a:stCxn id="47" idx="4"/>
                <a:endCxn id="70" idx="0"/>
              </p:cNvCxnSpPr>
              <p:nvPr/>
            </p:nvCxnSpPr>
            <p:spPr>
              <a:xfrm rot="5400000">
                <a:off x="5357818" y="4107661"/>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5" name="直線接點 84"/>
              <p:cNvCxnSpPr>
                <a:stCxn id="72" idx="4"/>
                <a:endCxn id="71" idx="0"/>
              </p:cNvCxnSpPr>
              <p:nvPr/>
            </p:nvCxnSpPr>
            <p:spPr>
              <a:xfrm rot="5400000">
                <a:off x="5357818" y="2536025"/>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cxnSp>
          <p:nvCxnSpPr>
            <p:cNvPr id="131" name="直線接點 130"/>
            <p:cNvCxnSpPr/>
            <p:nvPr/>
          </p:nvCxnSpPr>
          <p:spPr>
            <a:xfrm>
              <a:off x="4572000" y="1928802"/>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9" name="直線接點 138"/>
            <p:cNvCxnSpPr/>
            <p:nvPr/>
          </p:nvCxnSpPr>
          <p:spPr>
            <a:xfrm>
              <a:off x="4572000" y="3929066"/>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5" name="直線接點 144"/>
            <p:cNvCxnSpPr/>
            <p:nvPr/>
          </p:nvCxnSpPr>
          <p:spPr>
            <a:xfrm>
              <a:off x="4572000" y="5715016"/>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grpSp>
      <p:cxnSp>
        <p:nvCxnSpPr>
          <p:cNvPr id="147" name="直線接點 146"/>
          <p:cNvCxnSpPr>
            <a:stCxn id="53" idx="6"/>
            <a:endCxn id="68" idx="2"/>
          </p:cNvCxnSpPr>
          <p:nvPr/>
        </p:nvCxnSpPr>
        <p:spPr>
          <a:xfrm>
            <a:off x="3714744" y="5679297"/>
            <a:ext cx="785818" cy="42862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9" name="直線接點 148"/>
          <p:cNvCxnSpPr>
            <a:stCxn id="53" idx="6"/>
            <a:endCxn id="67" idx="2"/>
          </p:cNvCxnSpPr>
          <p:nvPr/>
        </p:nvCxnSpPr>
        <p:spPr>
          <a:xfrm>
            <a:off x="3714744" y="5679297"/>
            <a:ext cx="785818" cy="85725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77" name="文字方塊 76"/>
          <p:cNvSpPr txBox="1"/>
          <p:nvPr/>
        </p:nvSpPr>
        <p:spPr>
          <a:xfrm>
            <a:off x="6072198" y="1000108"/>
            <a:ext cx="2286016" cy="369332"/>
          </a:xfrm>
          <a:prstGeom prst="rect">
            <a:avLst/>
          </a:prstGeom>
          <a:noFill/>
        </p:spPr>
        <p:txBody>
          <a:bodyPr wrap="square" rtlCol="0">
            <a:spAutoFit/>
          </a:bodyPr>
          <a:lstStyle/>
          <a:p>
            <a:r>
              <a:rPr lang="en-US" altLang="zh-TW" b="1" u="sng" dirty="0" smtClean="0">
                <a:latin typeface="Times New Roman" pitchFamily="18" charset="0"/>
                <a:cs typeface="Times New Roman" pitchFamily="18" charset="0"/>
              </a:rPr>
              <a:t>Backward Induction</a:t>
            </a:r>
            <a:endParaRPr lang="zh-TW" altLang="en-US" b="1" u="sng" dirty="0">
              <a:latin typeface="Times New Roman" pitchFamily="18" charset="0"/>
              <a:cs typeface="Times New Roman" pitchFamily="18" charset="0"/>
            </a:endParaRPr>
          </a:p>
        </p:txBody>
      </p:sp>
      <p:graphicFrame>
        <p:nvGraphicFramePr>
          <p:cNvPr id="26635" name="Object 11"/>
          <p:cNvGraphicFramePr>
            <a:graphicFrameLocks noChangeAspect="1"/>
          </p:cNvGraphicFramePr>
          <p:nvPr/>
        </p:nvGraphicFramePr>
        <p:xfrm>
          <a:off x="3119430" y="1714488"/>
          <a:ext cx="381000" cy="266700"/>
        </p:xfrm>
        <a:graphic>
          <a:graphicData uri="http://schemas.openxmlformats.org/presentationml/2006/ole">
            <p:oleObj spid="_x0000_s35849" name="方程式" r:id="rId5" imgW="380835" imgH="266584" progId="Equation.3">
              <p:embed/>
            </p:oleObj>
          </a:graphicData>
        </a:graphic>
      </p:graphicFrame>
      <p:graphicFrame>
        <p:nvGraphicFramePr>
          <p:cNvPr id="89" name="物件 88"/>
          <p:cNvGraphicFramePr>
            <a:graphicFrameLocks noChangeAspect="1"/>
          </p:cNvGraphicFramePr>
          <p:nvPr/>
        </p:nvGraphicFramePr>
        <p:xfrm>
          <a:off x="5567394" y="1643050"/>
          <a:ext cx="3505200" cy="1130300"/>
        </p:xfrm>
        <a:graphic>
          <a:graphicData uri="http://schemas.openxmlformats.org/presentationml/2006/ole">
            <p:oleObj spid="_x0000_s35851" name="方程式" r:id="rId6" imgW="3504960" imgH="1130040" progId="Equation.3">
              <p:embed/>
            </p:oleObj>
          </a:graphicData>
        </a:graphic>
      </p:graphicFrame>
      <p:graphicFrame>
        <p:nvGraphicFramePr>
          <p:cNvPr id="90" name="物件 89"/>
          <p:cNvGraphicFramePr>
            <a:graphicFrameLocks noChangeAspect="1"/>
          </p:cNvGraphicFramePr>
          <p:nvPr/>
        </p:nvGraphicFramePr>
        <p:xfrm>
          <a:off x="2285984" y="3857628"/>
          <a:ext cx="177800" cy="190500"/>
        </p:xfrm>
        <a:graphic>
          <a:graphicData uri="http://schemas.openxmlformats.org/presentationml/2006/ole">
            <p:oleObj spid="_x0000_s35852" name="方程式" r:id="rId7" imgW="177480" imgH="190440" progId="Equation.3">
              <p:embed/>
            </p:oleObj>
          </a:graphicData>
        </a:graphic>
      </p:graphicFrame>
      <p:graphicFrame>
        <p:nvGraphicFramePr>
          <p:cNvPr id="35853" name="Object 13"/>
          <p:cNvGraphicFramePr>
            <a:graphicFrameLocks noChangeAspect="1"/>
          </p:cNvGraphicFramePr>
          <p:nvPr/>
        </p:nvGraphicFramePr>
        <p:xfrm>
          <a:off x="3549644" y="2000240"/>
          <a:ext cx="165100" cy="254000"/>
        </p:xfrm>
        <a:graphic>
          <a:graphicData uri="http://schemas.openxmlformats.org/presentationml/2006/ole">
            <p:oleObj spid="_x0000_s35853" name="方程式" r:id="rId8" imgW="164880" imgH="253800" progId="Equation.3">
              <p:embed/>
            </p:oleObj>
          </a:graphicData>
        </a:graphic>
      </p:graphicFrame>
      <p:graphicFrame>
        <p:nvGraphicFramePr>
          <p:cNvPr id="35854" name="Object 14"/>
          <p:cNvGraphicFramePr>
            <a:graphicFrameLocks noChangeAspect="1"/>
          </p:cNvGraphicFramePr>
          <p:nvPr/>
        </p:nvGraphicFramePr>
        <p:xfrm>
          <a:off x="3562344" y="4000504"/>
          <a:ext cx="152400" cy="190500"/>
        </p:xfrm>
        <a:graphic>
          <a:graphicData uri="http://schemas.openxmlformats.org/presentationml/2006/ole">
            <p:oleObj spid="_x0000_s35854" name="方程式" r:id="rId9" imgW="152280" imgH="190440" progId="Equation.3">
              <p:embed/>
            </p:oleObj>
          </a:graphicData>
        </a:graphic>
      </p:graphicFrame>
      <p:graphicFrame>
        <p:nvGraphicFramePr>
          <p:cNvPr id="35855" name="Object 15"/>
          <p:cNvGraphicFramePr>
            <a:graphicFrameLocks noChangeAspect="1"/>
          </p:cNvGraphicFramePr>
          <p:nvPr/>
        </p:nvGraphicFramePr>
        <p:xfrm>
          <a:off x="3524244" y="5786454"/>
          <a:ext cx="190500" cy="254000"/>
        </p:xfrm>
        <a:graphic>
          <a:graphicData uri="http://schemas.openxmlformats.org/presentationml/2006/ole">
            <p:oleObj spid="_x0000_s35855" name="方程式" r:id="rId10" imgW="190440" imgH="253800" progId="Equation.3">
              <p:embed/>
            </p:oleObj>
          </a:graphicData>
        </a:graphic>
      </p:graphicFrame>
      <p:sp>
        <p:nvSpPr>
          <p:cNvPr id="79" name="文字方塊 78"/>
          <p:cNvSpPr txBox="1"/>
          <p:nvPr/>
        </p:nvSpPr>
        <p:spPr>
          <a:xfrm>
            <a:off x="-71470" y="1285860"/>
            <a:ext cx="214314"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0</a:t>
            </a:r>
            <a:endParaRPr lang="zh-TW" altLang="en-US" dirty="0">
              <a:latin typeface="Times New Roman" pitchFamily="18" charset="0"/>
              <a:cs typeface="Times New Roman" pitchFamily="18" charset="0"/>
            </a:endParaRPr>
          </a:p>
        </p:txBody>
      </p:sp>
      <p:sp>
        <p:nvSpPr>
          <p:cNvPr id="80" name="文字方塊 79"/>
          <p:cNvSpPr txBox="1"/>
          <p:nvPr/>
        </p:nvSpPr>
        <p:spPr>
          <a:xfrm>
            <a:off x="2214546" y="1285860"/>
            <a:ext cx="214314"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1</a:t>
            </a:r>
            <a:endParaRPr lang="zh-TW" altLang="en-US" dirty="0">
              <a:latin typeface="Times New Roman" pitchFamily="18" charset="0"/>
              <a:cs typeface="Times New Roman" pitchFamily="18" charset="0"/>
            </a:endParaRPr>
          </a:p>
        </p:txBody>
      </p:sp>
      <p:sp>
        <p:nvSpPr>
          <p:cNvPr id="86" name="文字方塊 85"/>
          <p:cNvSpPr txBox="1"/>
          <p:nvPr/>
        </p:nvSpPr>
        <p:spPr>
          <a:xfrm>
            <a:off x="4429124" y="1285860"/>
            <a:ext cx="214314"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2</a:t>
            </a:r>
            <a:endParaRPr lang="zh-TW" altLang="en-US" dirty="0">
              <a:latin typeface="Times New Roman" pitchFamily="18" charset="0"/>
              <a:cs typeface="Times New Roman" pitchFamily="18" charset="0"/>
            </a:endParaRPr>
          </a:p>
        </p:txBody>
      </p:sp>
      <p:graphicFrame>
        <p:nvGraphicFramePr>
          <p:cNvPr id="35856" name="Object 16"/>
          <p:cNvGraphicFramePr>
            <a:graphicFrameLocks noChangeAspect="1"/>
          </p:cNvGraphicFramePr>
          <p:nvPr/>
        </p:nvGraphicFramePr>
        <p:xfrm>
          <a:off x="4695825" y="2649538"/>
          <a:ext cx="203200" cy="241300"/>
        </p:xfrm>
        <a:graphic>
          <a:graphicData uri="http://schemas.openxmlformats.org/presentationml/2006/ole">
            <p:oleObj spid="_x0000_s35856" name="方程式" r:id="rId11" imgW="203040" imgH="241200" progId="Equation.3">
              <p:embed/>
            </p:oleObj>
          </a:graphicData>
        </a:graphic>
      </p:graphicFrame>
      <p:graphicFrame>
        <p:nvGraphicFramePr>
          <p:cNvPr id="35857" name="Object 17"/>
          <p:cNvGraphicFramePr>
            <a:graphicFrameLocks noChangeAspect="1"/>
          </p:cNvGraphicFramePr>
          <p:nvPr/>
        </p:nvGraphicFramePr>
        <p:xfrm>
          <a:off x="4689475" y="2189163"/>
          <a:ext cx="215900" cy="304800"/>
        </p:xfrm>
        <a:graphic>
          <a:graphicData uri="http://schemas.openxmlformats.org/presentationml/2006/ole">
            <p:oleObj spid="_x0000_s35857" name="方程式" r:id="rId12" imgW="215640" imgH="304560" progId="Equation.3">
              <p:embed/>
            </p:oleObj>
          </a:graphicData>
        </a:graphic>
      </p:graphicFrame>
      <p:graphicFrame>
        <p:nvGraphicFramePr>
          <p:cNvPr id="35858" name="Object 18"/>
          <p:cNvGraphicFramePr>
            <a:graphicFrameLocks noChangeAspect="1"/>
          </p:cNvGraphicFramePr>
          <p:nvPr/>
        </p:nvGraphicFramePr>
        <p:xfrm>
          <a:off x="4721225" y="1817688"/>
          <a:ext cx="152400" cy="190500"/>
        </p:xfrm>
        <a:graphic>
          <a:graphicData uri="http://schemas.openxmlformats.org/presentationml/2006/ole">
            <p:oleObj spid="_x0000_s35858" name="方程式" r:id="rId13" imgW="152280" imgH="190440" progId="Equation.3">
              <p:embed/>
            </p:oleObj>
          </a:graphicData>
        </a:graphic>
      </p:graphicFrame>
      <p:graphicFrame>
        <p:nvGraphicFramePr>
          <p:cNvPr id="35859" name="Object 19"/>
          <p:cNvGraphicFramePr>
            <a:graphicFrameLocks noChangeAspect="1"/>
          </p:cNvGraphicFramePr>
          <p:nvPr/>
        </p:nvGraphicFramePr>
        <p:xfrm>
          <a:off x="5600700" y="2928934"/>
          <a:ext cx="2997200" cy="1092200"/>
        </p:xfrm>
        <a:graphic>
          <a:graphicData uri="http://schemas.openxmlformats.org/presentationml/2006/ole">
            <p:oleObj spid="_x0000_s35859" name="方程式" r:id="rId14" imgW="2997000" imgH="1091880" progId="Equation.3">
              <p:embed/>
            </p:oleObj>
          </a:graphicData>
        </a:graphic>
      </p:graphicFrame>
      <p:graphicFrame>
        <p:nvGraphicFramePr>
          <p:cNvPr id="35860" name="Object 20"/>
          <p:cNvGraphicFramePr>
            <a:graphicFrameLocks noChangeAspect="1"/>
          </p:cNvGraphicFramePr>
          <p:nvPr/>
        </p:nvGraphicFramePr>
        <p:xfrm>
          <a:off x="2285984" y="2532058"/>
          <a:ext cx="241300" cy="254000"/>
        </p:xfrm>
        <a:graphic>
          <a:graphicData uri="http://schemas.openxmlformats.org/presentationml/2006/ole">
            <p:oleObj spid="_x0000_s35860" name="方程式" r:id="rId15" imgW="241200" imgH="253800" progId="Equation.3">
              <p:embed/>
            </p:oleObj>
          </a:graphicData>
        </a:graphic>
      </p:graphicFrame>
      <p:graphicFrame>
        <p:nvGraphicFramePr>
          <p:cNvPr id="35861" name="Object 21"/>
          <p:cNvGraphicFramePr>
            <a:graphicFrameLocks noChangeAspect="1"/>
          </p:cNvGraphicFramePr>
          <p:nvPr/>
        </p:nvGraphicFramePr>
        <p:xfrm>
          <a:off x="5594350" y="4357694"/>
          <a:ext cx="3009900" cy="711200"/>
        </p:xfrm>
        <a:graphic>
          <a:graphicData uri="http://schemas.openxmlformats.org/presentationml/2006/ole">
            <p:oleObj spid="_x0000_s35861" name="方程式" r:id="rId16" imgW="3009600" imgH="711000" progId="Equation.3">
              <p:embed/>
            </p:oleObj>
          </a:graphicData>
        </a:graphic>
      </p:graphicFrame>
      <p:graphicFrame>
        <p:nvGraphicFramePr>
          <p:cNvPr id="35862" name="Object 22"/>
          <p:cNvGraphicFramePr>
            <a:graphicFrameLocks noChangeAspect="1"/>
          </p:cNvGraphicFramePr>
          <p:nvPr/>
        </p:nvGraphicFramePr>
        <p:xfrm>
          <a:off x="5000628" y="5870594"/>
          <a:ext cx="4094163" cy="344488"/>
        </p:xfrm>
        <a:graphic>
          <a:graphicData uri="http://schemas.openxmlformats.org/presentationml/2006/ole">
            <p:oleObj spid="_x0000_s35862" name="方程式" r:id="rId17" imgW="3924000" imgH="330120" progId="Equation.3">
              <p:embed/>
            </p:oleObj>
          </a:graphicData>
        </a:graphic>
      </p:graphicFrame>
      <p:sp>
        <p:nvSpPr>
          <p:cNvPr id="92" name="左大括弧 91"/>
          <p:cNvSpPr/>
          <p:nvPr/>
        </p:nvSpPr>
        <p:spPr>
          <a:xfrm>
            <a:off x="5357818" y="1643050"/>
            <a:ext cx="142876" cy="3714776"/>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aphicFrame>
        <p:nvGraphicFramePr>
          <p:cNvPr id="35863" name="Object 23"/>
          <p:cNvGraphicFramePr>
            <a:graphicFrameLocks noChangeAspect="1"/>
          </p:cNvGraphicFramePr>
          <p:nvPr/>
        </p:nvGraphicFramePr>
        <p:xfrm>
          <a:off x="4929190" y="6327798"/>
          <a:ext cx="4187825" cy="315912"/>
        </p:xfrm>
        <a:graphic>
          <a:graphicData uri="http://schemas.openxmlformats.org/presentationml/2006/ole">
            <p:oleObj spid="_x0000_s35863" name="方程式" r:id="rId18" imgW="4012920" imgH="304560" progId="Equation.3">
              <p:embed/>
            </p:oleObj>
          </a:graphicData>
        </a:graphic>
      </p:graphicFrame>
      <p:sp>
        <p:nvSpPr>
          <p:cNvPr id="115" name="標題 1"/>
          <p:cNvSpPr>
            <a:spLocks noGrp="1"/>
          </p:cNvSpPr>
          <p:nvPr>
            <p:ph type="title"/>
          </p:nvPr>
        </p:nvSpPr>
        <p:spPr>
          <a:xfrm>
            <a:off x="0" y="-24"/>
            <a:ext cx="9144000" cy="1000132"/>
          </a:xfrm>
        </p:spPr>
        <p:txBody>
          <a:bodyPr>
            <a:normAutofit/>
          </a:bodyPr>
          <a:lstStyle/>
          <a:p>
            <a:r>
              <a:rPr lang="en-US" altLang="zh-TW" sz="3600" b="1" u="sng" dirty="0" err="1" smtClean="0">
                <a:latin typeface="Times New Roman" pitchFamily="18" charset="0"/>
                <a:cs typeface="Times New Roman" pitchFamily="18" charset="0"/>
              </a:rPr>
              <a:t>CatEPut</a:t>
            </a:r>
            <a:r>
              <a:rPr lang="en-US" altLang="zh-TW" sz="3600" b="1" u="sng" dirty="0" smtClean="0">
                <a:latin typeface="Times New Roman" pitchFamily="18" charset="0"/>
                <a:cs typeface="Times New Roman" pitchFamily="18" charset="0"/>
              </a:rPr>
              <a:t> Valuation</a:t>
            </a:r>
            <a:endParaRPr lang="zh-TW" altLang="en-US" sz="3600" b="1" u="sng" dirty="0">
              <a:latin typeface="Times New Roman" pitchFamily="18" charset="0"/>
              <a:cs typeface="Times New Roman" pitchFamily="18" charset="0"/>
            </a:endParaRPr>
          </a:p>
        </p:txBody>
      </p:sp>
      <p:graphicFrame>
        <p:nvGraphicFramePr>
          <p:cNvPr id="91" name="物件 90"/>
          <p:cNvGraphicFramePr>
            <a:graphicFrameLocks noChangeAspect="1"/>
          </p:cNvGraphicFramePr>
          <p:nvPr/>
        </p:nvGraphicFramePr>
        <p:xfrm>
          <a:off x="2571736" y="2428868"/>
          <a:ext cx="228600" cy="330200"/>
        </p:xfrm>
        <a:graphic>
          <a:graphicData uri="http://schemas.openxmlformats.org/presentationml/2006/ole">
            <p:oleObj spid="_x0000_s35864" name="方程式" r:id="rId19" imgW="228600" imgH="330120" progId="Equation.3">
              <p:embed/>
            </p:oleObj>
          </a:graphicData>
        </a:graphic>
      </p:graphicFrame>
      <p:graphicFrame>
        <p:nvGraphicFramePr>
          <p:cNvPr id="35865" name="Object 25"/>
          <p:cNvGraphicFramePr>
            <a:graphicFrameLocks noChangeAspect="1"/>
          </p:cNvGraphicFramePr>
          <p:nvPr/>
        </p:nvGraphicFramePr>
        <p:xfrm>
          <a:off x="2571736" y="2928934"/>
          <a:ext cx="241300" cy="330200"/>
        </p:xfrm>
        <a:graphic>
          <a:graphicData uri="http://schemas.openxmlformats.org/presentationml/2006/ole">
            <p:oleObj spid="_x0000_s35865" name="方程式" r:id="rId20" imgW="241200" imgH="330120" progId="Equation.3">
              <p:embed/>
            </p:oleObj>
          </a:graphicData>
        </a:graphic>
      </p:graphicFrame>
      <p:graphicFrame>
        <p:nvGraphicFramePr>
          <p:cNvPr id="35866" name="Object 26"/>
          <p:cNvGraphicFramePr>
            <a:graphicFrameLocks noChangeAspect="1"/>
          </p:cNvGraphicFramePr>
          <p:nvPr/>
        </p:nvGraphicFramePr>
        <p:xfrm>
          <a:off x="2928926" y="2539996"/>
          <a:ext cx="215900" cy="317500"/>
        </p:xfrm>
        <a:graphic>
          <a:graphicData uri="http://schemas.openxmlformats.org/presentationml/2006/ole">
            <p:oleObj spid="_x0000_s35866" name="方程式" r:id="rId21" imgW="215640" imgH="317160" progId="Equation.3">
              <p:embed/>
            </p:oleObj>
          </a:graphicData>
        </a:graphic>
      </p:graphicFrame>
      <p:graphicFrame>
        <p:nvGraphicFramePr>
          <p:cNvPr id="35867" name="Object 27"/>
          <p:cNvGraphicFramePr>
            <a:graphicFrameLocks noChangeAspect="1"/>
          </p:cNvGraphicFramePr>
          <p:nvPr/>
        </p:nvGraphicFramePr>
        <p:xfrm>
          <a:off x="2928926" y="3643314"/>
          <a:ext cx="228600" cy="317500"/>
        </p:xfrm>
        <a:graphic>
          <a:graphicData uri="http://schemas.openxmlformats.org/presentationml/2006/ole">
            <p:oleObj spid="_x0000_s35867" name="方程式" r:id="rId22" imgW="228600" imgH="317160" progId="Equation.3">
              <p:embed/>
            </p:oleObj>
          </a:graphicData>
        </a:graphic>
      </p:graphicFrame>
      <p:graphicFrame>
        <p:nvGraphicFramePr>
          <p:cNvPr id="35868" name="Object 28"/>
          <p:cNvGraphicFramePr>
            <a:graphicFrameLocks noChangeAspect="1"/>
          </p:cNvGraphicFramePr>
          <p:nvPr/>
        </p:nvGraphicFramePr>
        <p:xfrm>
          <a:off x="2928926" y="4598998"/>
          <a:ext cx="215900" cy="330200"/>
        </p:xfrm>
        <a:graphic>
          <a:graphicData uri="http://schemas.openxmlformats.org/presentationml/2006/ole">
            <p:oleObj spid="_x0000_s35868" name="方程式" r:id="rId23" imgW="215640" imgH="330120" progId="Equation.3">
              <p:embed/>
            </p:oleObj>
          </a:graphicData>
        </a:graphic>
      </p:graphicFrame>
      <p:graphicFrame>
        <p:nvGraphicFramePr>
          <p:cNvPr id="96" name="物件 95"/>
          <p:cNvGraphicFramePr>
            <a:graphicFrameLocks noChangeAspect="1"/>
          </p:cNvGraphicFramePr>
          <p:nvPr/>
        </p:nvGraphicFramePr>
        <p:xfrm>
          <a:off x="5586434" y="5202238"/>
          <a:ext cx="2057400" cy="292100"/>
        </p:xfrm>
        <a:graphic>
          <a:graphicData uri="http://schemas.openxmlformats.org/presentationml/2006/ole">
            <p:oleObj spid="_x0000_s35869" name="方程式" r:id="rId24" imgW="2057400" imgH="291960" progId="Equation.3">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128"/>
          <p:cNvGrpSpPr/>
          <p:nvPr/>
        </p:nvGrpSpPr>
        <p:grpSpPr>
          <a:xfrm>
            <a:off x="71406" y="928670"/>
            <a:ext cx="4500594" cy="428628"/>
            <a:chOff x="928662" y="857232"/>
            <a:chExt cx="4500594" cy="428628"/>
          </a:xfrm>
        </p:grpSpPr>
        <p:cxnSp>
          <p:nvCxnSpPr>
            <p:cNvPr id="100" name="直線接點 99"/>
            <p:cNvCxnSpPr/>
            <p:nvPr/>
          </p:nvCxnSpPr>
          <p:spPr>
            <a:xfrm>
              <a:off x="928662" y="1214422"/>
              <a:ext cx="450059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直線接點 101"/>
            <p:cNvCxnSpPr/>
            <p:nvPr/>
          </p:nvCxnSpPr>
          <p:spPr>
            <a:xfrm rot="5400000">
              <a:off x="857224"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直線接點 103"/>
            <p:cNvCxnSpPr/>
            <p:nvPr/>
          </p:nvCxnSpPr>
          <p:spPr>
            <a:xfrm rot="5400000">
              <a:off x="2143108"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直線接點 104"/>
            <p:cNvCxnSpPr/>
            <p:nvPr/>
          </p:nvCxnSpPr>
          <p:spPr>
            <a:xfrm rot="5400000">
              <a:off x="5357818"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p:nvPr/>
          </p:nvCxnSpPr>
          <p:spPr>
            <a:xfrm rot="5400000">
              <a:off x="4357686"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直線接點 106"/>
            <p:cNvCxnSpPr/>
            <p:nvPr/>
          </p:nvCxnSpPr>
          <p:spPr>
            <a:xfrm rot="5400000">
              <a:off x="3143240" y="1214422"/>
              <a:ext cx="142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文字方塊 109"/>
            <p:cNvSpPr txBox="1"/>
            <p:nvPr/>
          </p:nvSpPr>
          <p:spPr>
            <a:xfrm>
              <a:off x="1071538" y="857232"/>
              <a:ext cx="1071570"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diffusion</a:t>
              </a:r>
              <a:endParaRPr lang="zh-TW" altLang="en-US" dirty="0">
                <a:latin typeface="Times New Roman" pitchFamily="18" charset="0"/>
                <a:cs typeface="Times New Roman" pitchFamily="18" charset="0"/>
              </a:endParaRPr>
            </a:p>
          </p:txBody>
        </p:sp>
        <p:sp>
          <p:nvSpPr>
            <p:cNvPr id="111" name="文字方塊 110"/>
            <p:cNvSpPr txBox="1"/>
            <p:nvPr/>
          </p:nvSpPr>
          <p:spPr>
            <a:xfrm>
              <a:off x="3286116" y="857232"/>
              <a:ext cx="1071570"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diffusion</a:t>
              </a:r>
              <a:endParaRPr lang="zh-TW" altLang="en-US" dirty="0">
                <a:latin typeface="Times New Roman" pitchFamily="18" charset="0"/>
                <a:cs typeface="Times New Roman" pitchFamily="18" charset="0"/>
              </a:endParaRPr>
            </a:p>
          </p:txBody>
        </p:sp>
        <p:sp>
          <p:nvSpPr>
            <p:cNvPr id="112" name="文字方塊 111"/>
            <p:cNvSpPr txBox="1"/>
            <p:nvPr/>
          </p:nvSpPr>
          <p:spPr>
            <a:xfrm>
              <a:off x="2428860" y="857232"/>
              <a:ext cx="785818"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jump</a:t>
              </a:r>
              <a:endParaRPr lang="zh-TW" altLang="en-US" dirty="0">
                <a:latin typeface="Times New Roman" pitchFamily="18" charset="0"/>
                <a:cs typeface="Times New Roman" pitchFamily="18" charset="0"/>
              </a:endParaRPr>
            </a:p>
          </p:txBody>
        </p:sp>
        <p:sp>
          <p:nvSpPr>
            <p:cNvPr id="113" name="文字方塊 112"/>
            <p:cNvSpPr txBox="1"/>
            <p:nvPr/>
          </p:nvSpPr>
          <p:spPr>
            <a:xfrm>
              <a:off x="4572000" y="857232"/>
              <a:ext cx="785818"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jump</a:t>
              </a:r>
              <a:endParaRPr lang="zh-TW" altLang="en-US" dirty="0">
                <a:latin typeface="Times New Roman" pitchFamily="18" charset="0"/>
                <a:cs typeface="Times New Roman" pitchFamily="18" charset="0"/>
              </a:endParaRPr>
            </a:p>
          </p:txBody>
        </p:sp>
      </p:grpSp>
      <p:graphicFrame>
        <p:nvGraphicFramePr>
          <p:cNvPr id="119" name="物件 118"/>
          <p:cNvGraphicFramePr>
            <a:graphicFrameLocks noChangeAspect="1"/>
          </p:cNvGraphicFramePr>
          <p:nvPr/>
        </p:nvGraphicFramePr>
        <p:xfrm>
          <a:off x="928662" y="2714625"/>
          <a:ext cx="304800" cy="241300"/>
        </p:xfrm>
        <a:graphic>
          <a:graphicData uri="http://schemas.openxmlformats.org/presentationml/2006/ole">
            <p:oleObj spid="_x0000_s37890" name="方程式" r:id="rId3" imgW="304668" imgH="241195" progId="Equation.3">
              <p:embed/>
            </p:oleObj>
          </a:graphicData>
        </a:graphic>
      </p:graphicFrame>
      <p:graphicFrame>
        <p:nvGraphicFramePr>
          <p:cNvPr id="120" name="物件 119"/>
          <p:cNvGraphicFramePr>
            <a:graphicFrameLocks noChangeAspect="1"/>
          </p:cNvGraphicFramePr>
          <p:nvPr/>
        </p:nvGraphicFramePr>
        <p:xfrm>
          <a:off x="1500166" y="3571875"/>
          <a:ext cx="723900" cy="317500"/>
        </p:xfrm>
        <a:graphic>
          <a:graphicData uri="http://schemas.openxmlformats.org/presentationml/2006/ole">
            <p:oleObj spid="_x0000_s37891" name="方程式" r:id="rId4" imgW="723586" imgH="317362" progId="Equation.3">
              <p:embed/>
            </p:oleObj>
          </a:graphicData>
        </a:graphic>
      </p:graphicFrame>
      <p:cxnSp>
        <p:nvCxnSpPr>
          <p:cNvPr id="122" name="直線接點 121"/>
          <p:cNvCxnSpPr>
            <a:stCxn id="24" idx="6"/>
            <a:endCxn id="40" idx="2"/>
          </p:cNvCxnSpPr>
          <p:nvPr/>
        </p:nvCxnSpPr>
        <p:spPr>
          <a:xfrm flipV="1">
            <a:off x="2500298" y="1893083"/>
            <a:ext cx="1000132" cy="185738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26" name="直線接點 125"/>
          <p:cNvCxnSpPr>
            <a:stCxn id="24" idx="6"/>
            <a:endCxn id="39" idx="2"/>
          </p:cNvCxnSpPr>
          <p:nvPr/>
        </p:nvCxnSpPr>
        <p:spPr>
          <a:xfrm>
            <a:off x="2500298" y="3750471"/>
            <a:ext cx="1000132" cy="14287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28" name="直線接點 127"/>
          <p:cNvCxnSpPr>
            <a:stCxn id="24" idx="6"/>
            <a:endCxn id="53" idx="1"/>
          </p:cNvCxnSpPr>
          <p:nvPr/>
        </p:nvCxnSpPr>
        <p:spPr>
          <a:xfrm>
            <a:off x="2500298" y="3750471"/>
            <a:ext cx="1031518" cy="1853055"/>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5" name="直線接點 134"/>
          <p:cNvCxnSpPr>
            <a:stCxn id="40" idx="6"/>
            <a:endCxn id="72" idx="2"/>
          </p:cNvCxnSpPr>
          <p:nvPr/>
        </p:nvCxnSpPr>
        <p:spPr>
          <a:xfrm>
            <a:off x="3714744" y="1893083"/>
            <a:ext cx="785818" cy="42862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7" name="直線接點 136"/>
          <p:cNvCxnSpPr>
            <a:stCxn id="40" idx="6"/>
            <a:endCxn id="71" idx="2"/>
          </p:cNvCxnSpPr>
          <p:nvPr/>
        </p:nvCxnSpPr>
        <p:spPr>
          <a:xfrm>
            <a:off x="3714744" y="1893083"/>
            <a:ext cx="785818" cy="85725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1" name="直線接點 140"/>
          <p:cNvCxnSpPr>
            <a:stCxn id="39" idx="6"/>
            <a:endCxn id="70" idx="2"/>
          </p:cNvCxnSpPr>
          <p:nvPr/>
        </p:nvCxnSpPr>
        <p:spPr>
          <a:xfrm>
            <a:off x="3714744" y="3893347"/>
            <a:ext cx="785818" cy="42862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3" name="直線接點 142"/>
          <p:cNvCxnSpPr>
            <a:stCxn id="39" idx="6"/>
            <a:endCxn id="69" idx="2"/>
          </p:cNvCxnSpPr>
          <p:nvPr/>
        </p:nvCxnSpPr>
        <p:spPr>
          <a:xfrm>
            <a:off x="3714744" y="3893347"/>
            <a:ext cx="785818" cy="85725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grpSp>
        <p:nvGrpSpPr>
          <p:cNvPr id="5" name="群組 74"/>
          <p:cNvGrpSpPr/>
          <p:nvPr/>
        </p:nvGrpSpPr>
        <p:grpSpPr>
          <a:xfrm>
            <a:off x="71406" y="1785926"/>
            <a:ext cx="4643470" cy="4857784"/>
            <a:chOff x="928662" y="1785926"/>
            <a:chExt cx="4643470" cy="4857784"/>
          </a:xfrm>
        </p:grpSpPr>
        <p:grpSp>
          <p:nvGrpSpPr>
            <p:cNvPr id="7" name="群組 117"/>
            <p:cNvGrpSpPr/>
            <p:nvPr/>
          </p:nvGrpSpPr>
          <p:grpSpPr>
            <a:xfrm>
              <a:off x="928662" y="1785926"/>
              <a:ext cx="4643470" cy="4857784"/>
              <a:chOff x="928662" y="1785926"/>
              <a:chExt cx="4643470" cy="4857784"/>
            </a:xfrm>
          </p:grpSpPr>
          <p:sp>
            <p:nvSpPr>
              <p:cNvPr id="4" name="流程圖: 接點 3"/>
              <p:cNvSpPr/>
              <p:nvPr/>
            </p:nvSpPr>
            <p:spPr>
              <a:xfrm>
                <a:off x="928662" y="378619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直線接點 5"/>
              <p:cNvCxnSpPr/>
              <p:nvPr/>
            </p:nvCxnSpPr>
            <p:spPr>
              <a:xfrm flipV="1">
                <a:off x="1142976" y="2928934"/>
                <a:ext cx="1000132" cy="892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接點 7"/>
              <p:cNvCxnSpPr>
                <a:stCxn id="4" idx="6"/>
              </p:cNvCxnSpPr>
              <p:nvPr/>
            </p:nvCxnSpPr>
            <p:spPr>
              <a:xfrm>
                <a:off x="1142976" y="3893347"/>
                <a:ext cx="1000132" cy="750099"/>
              </a:xfrm>
              <a:prstGeom prst="line">
                <a:avLst/>
              </a:prstGeom>
            </p:spPr>
            <p:style>
              <a:lnRef idx="1">
                <a:schemeClr val="accent1"/>
              </a:lnRef>
              <a:fillRef idx="0">
                <a:schemeClr val="accent1"/>
              </a:fillRef>
              <a:effectRef idx="0">
                <a:schemeClr val="accent1"/>
              </a:effectRef>
              <a:fontRef idx="minor">
                <a:schemeClr val="tx1"/>
              </a:fontRef>
            </p:style>
          </p:cxnSp>
          <p:sp>
            <p:nvSpPr>
              <p:cNvPr id="9" name="流程圖: 接點 8"/>
              <p:cNvSpPr/>
              <p:nvPr/>
            </p:nvSpPr>
            <p:spPr>
              <a:xfrm>
                <a:off x="2143108" y="278605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流程圖: 接點 9"/>
              <p:cNvSpPr/>
              <p:nvPr/>
            </p:nvSpPr>
            <p:spPr>
              <a:xfrm>
                <a:off x="2143108" y="457200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2" name="直線接點 11"/>
              <p:cNvCxnSpPr>
                <a:stCxn id="9" idx="6"/>
                <a:endCxn id="16" idx="2"/>
              </p:cNvCxnSpPr>
              <p:nvPr/>
            </p:nvCxnSpPr>
            <p:spPr>
              <a:xfrm>
                <a:off x="2357422" y="2893215"/>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13" name="直線接點 12"/>
              <p:cNvCxnSpPr>
                <a:endCxn id="15" idx="2"/>
              </p:cNvCxnSpPr>
              <p:nvPr/>
            </p:nvCxnSpPr>
            <p:spPr>
              <a:xfrm flipV="1">
                <a:off x="2357422" y="4679165"/>
                <a:ext cx="785818" cy="1"/>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4" name="流程圖: 接點 13"/>
              <p:cNvSpPr/>
              <p:nvPr/>
            </p:nvSpPr>
            <p:spPr>
              <a:xfrm>
                <a:off x="3143240" y="321468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流程圖: 接點 14"/>
              <p:cNvSpPr/>
              <p:nvPr/>
            </p:nvSpPr>
            <p:spPr>
              <a:xfrm>
                <a:off x="3143240" y="457200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流程圖: 接點 15"/>
              <p:cNvSpPr/>
              <p:nvPr/>
            </p:nvSpPr>
            <p:spPr>
              <a:xfrm>
                <a:off x="3143240" y="278605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接點 19"/>
              <p:cNvCxnSpPr>
                <a:stCxn id="16" idx="4"/>
                <a:endCxn id="14" idx="0"/>
              </p:cNvCxnSpPr>
              <p:nvPr/>
            </p:nvCxnSpPr>
            <p:spPr>
              <a:xfrm rot="5400000">
                <a:off x="3143240" y="310752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24" name="流程圖: 接點 23"/>
              <p:cNvSpPr/>
              <p:nvPr/>
            </p:nvSpPr>
            <p:spPr>
              <a:xfrm>
                <a:off x="3143240" y="3643314"/>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6" name="直線接點 25"/>
              <p:cNvCxnSpPr>
                <a:stCxn id="14" idx="4"/>
                <a:endCxn id="24" idx="0"/>
              </p:cNvCxnSpPr>
              <p:nvPr/>
            </p:nvCxnSpPr>
            <p:spPr>
              <a:xfrm rot="5400000">
                <a:off x="3143240" y="3536157"/>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29" name="直線接點 28"/>
              <p:cNvCxnSpPr>
                <a:stCxn id="15" idx="4"/>
                <a:endCxn id="31" idx="0"/>
              </p:cNvCxnSpPr>
              <p:nvPr/>
            </p:nvCxnSpPr>
            <p:spPr>
              <a:xfrm rot="5400000">
                <a:off x="3143240" y="489347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31" name="流程圖: 接點 30"/>
              <p:cNvSpPr/>
              <p:nvPr/>
            </p:nvSpPr>
            <p:spPr>
              <a:xfrm>
                <a:off x="3143240" y="500063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流程圖: 接點 32"/>
              <p:cNvSpPr/>
              <p:nvPr/>
            </p:nvSpPr>
            <p:spPr>
              <a:xfrm>
                <a:off x="3143240" y="5429264"/>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4" name="直線接點 33"/>
              <p:cNvCxnSpPr>
                <a:stCxn id="31" idx="4"/>
                <a:endCxn id="33" idx="0"/>
              </p:cNvCxnSpPr>
              <p:nvPr/>
            </p:nvCxnSpPr>
            <p:spPr>
              <a:xfrm rot="5400000">
                <a:off x="3143240" y="5322107"/>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flipV="1">
                <a:off x="3357554" y="1928802"/>
                <a:ext cx="1000132" cy="892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線接點 37"/>
              <p:cNvCxnSpPr>
                <a:endCxn id="39" idx="1"/>
              </p:cNvCxnSpPr>
              <p:nvPr/>
            </p:nvCxnSpPr>
            <p:spPr>
              <a:xfrm>
                <a:off x="3357554" y="2928934"/>
                <a:ext cx="1031518" cy="888642"/>
              </a:xfrm>
              <a:prstGeom prst="line">
                <a:avLst/>
              </a:prstGeom>
            </p:spPr>
            <p:style>
              <a:lnRef idx="1">
                <a:schemeClr val="accent1"/>
              </a:lnRef>
              <a:fillRef idx="0">
                <a:schemeClr val="accent1"/>
              </a:fillRef>
              <a:effectRef idx="0">
                <a:schemeClr val="accent1"/>
              </a:effectRef>
              <a:fontRef idx="minor">
                <a:schemeClr val="tx1"/>
              </a:fontRef>
            </p:style>
          </p:cxnSp>
          <p:sp>
            <p:nvSpPr>
              <p:cNvPr id="39" name="流程圖: 接點 38"/>
              <p:cNvSpPr/>
              <p:nvPr/>
            </p:nvSpPr>
            <p:spPr>
              <a:xfrm>
                <a:off x="4357686" y="378619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流程圖: 接點 39"/>
              <p:cNvSpPr/>
              <p:nvPr/>
            </p:nvSpPr>
            <p:spPr>
              <a:xfrm>
                <a:off x="4357686" y="178592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1" name="直線接點 40"/>
              <p:cNvCxnSpPr>
                <a:stCxn id="40" idx="6"/>
                <a:endCxn id="43" idx="2"/>
              </p:cNvCxnSpPr>
              <p:nvPr/>
            </p:nvCxnSpPr>
            <p:spPr>
              <a:xfrm>
                <a:off x="4572000" y="1893083"/>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3" name="流程圖: 接點 42"/>
              <p:cNvSpPr/>
              <p:nvPr/>
            </p:nvSpPr>
            <p:spPr>
              <a:xfrm>
                <a:off x="5357818" y="178592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5" name="直線接點 44"/>
              <p:cNvCxnSpPr>
                <a:stCxn id="39" idx="6"/>
                <a:endCxn id="47" idx="2"/>
              </p:cNvCxnSpPr>
              <p:nvPr/>
            </p:nvCxnSpPr>
            <p:spPr>
              <a:xfrm>
                <a:off x="4572000" y="3893347"/>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7" name="流程圖: 接點 46"/>
              <p:cNvSpPr/>
              <p:nvPr/>
            </p:nvSpPr>
            <p:spPr>
              <a:xfrm>
                <a:off x="5357818" y="378619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9" name="直線接點 48"/>
              <p:cNvCxnSpPr>
                <a:endCxn id="39" idx="2"/>
              </p:cNvCxnSpPr>
              <p:nvPr/>
            </p:nvCxnSpPr>
            <p:spPr>
              <a:xfrm flipV="1">
                <a:off x="3357554" y="3893347"/>
                <a:ext cx="1000132" cy="714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a:xfrm>
                <a:off x="3357554" y="4714884"/>
                <a:ext cx="1031518" cy="888642"/>
              </a:xfrm>
              <a:prstGeom prst="line">
                <a:avLst/>
              </a:prstGeom>
            </p:spPr>
            <p:style>
              <a:lnRef idx="1">
                <a:schemeClr val="accent1"/>
              </a:lnRef>
              <a:fillRef idx="0">
                <a:schemeClr val="accent1"/>
              </a:fillRef>
              <a:effectRef idx="0">
                <a:schemeClr val="accent1"/>
              </a:effectRef>
              <a:fontRef idx="minor">
                <a:schemeClr val="tx1"/>
              </a:fontRef>
            </p:style>
          </p:cxnSp>
          <p:sp>
            <p:nvSpPr>
              <p:cNvPr id="53" name="流程圖: 接點 52"/>
              <p:cNvSpPr/>
              <p:nvPr/>
            </p:nvSpPr>
            <p:spPr>
              <a:xfrm>
                <a:off x="4357686" y="557214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4" name="直線接點 53"/>
              <p:cNvCxnSpPr>
                <a:stCxn id="53" idx="6"/>
                <a:endCxn id="56" idx="2"/>
              </p:cNvCxnSpPr>
              <p:nvPr/>
            </p:nvCxnSpPr>
            <p:spPr>
              <a:xfrm>
                <a:off x="4572000" y="5679297"/>
                <a:ext cx="785818"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56" name="流程圖: 接點 55"/>
              <p:cNvSpPr/>
              <p:nvPr/>
            </p:nvSpPr>
            <p:spPr>
              <a:xfrm>
                <a:off x="5357818" y="5572140"/>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9" name="直線接點 58"/>
              <p:cNvCxnSpPr>
                <a:stCxn id="43" idx="4"/>
                <a:endCxn id="72" idx="0"/>
              </p:cNvCxnSpPr>
              <p:nvPr/>
            </p:nvCxnSpPr>
            <p:spPr>
              <a:xfrm rot="5400000">
                <a:off x="5357818" y="2107397"/>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67" name="流程圖: 接點 66"/>
              <p:cNvSpPr/>
              <p:nvPr/>
            </p:nvSpPr>
            <p:spPr>
              <a:xfrm>
                <a:off x="5357818" y="642939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流程圖: 接點 67"/>
              <p:cNvSpPr/>
              <p:nvPr/>
            </p:nvSpPr>
            <p:spPr>
              <a:xfrm>
                <a:off x="5357818" y="600076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9" name="流程圖: 接點 68"/>
              <p:cNvSpPr/>
              <p:nvPr/>
            </p:nvSpPr>
            <p:spPr>
              <a:xfrm>
                <a:off x="5357818" y="4643446"/>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流程圖: 接點 69"/>
              <p:cNvSpPr/>
              <p:nvPr/>
            </p:nvSpPr>
            <p:spPr>
              <a:xfrm>
                <a:off x="5357818" y="4214818"/>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流程圖: 接點 70"/>
              <p:cNvSpPr/>
              <p:nvPr/>
            </p:nvSpPr>
            <p:spPr>
              <a:xfrm>
                <a:off x="5357818" y="2643182"/>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流程圖: 接點 71"/>
              <p:cNvSpPr/>
              <p:nvPr/>
            </p:nvSpPr>
            <p:spPr>
              <a:xfrm>
                <a:off x="5357818" y="2214554"/>
                <a:ext cx="214314" cy="2143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1" name="直線接點 80"/>
              <p:cNvCxnSpPr>
                <a:stCxn id="68" idx="4"/>
                <a:endCxn id="67" idx="0"/>
              </p:cNvCxnSpPr>
              <p:nvPr/>
            </p:nvCxnSpPr>
            <p:spPr>
              <a:xfrm rot="5400000">
                <a:off x="5357818" y="632223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2" name="直線接點 81"/>
              <p:cNvCxnSpPr>
                <a:stCxn id="56" idx="4"/>
                <a:endCxn id="68" idx="0"/>
              </p:cNvCxnSpPr>
              <p:nvPr/>
            </p:nvCxnSpPr>
            <p:spPr>
              <a:xfrm rot="5400000">
                <a:off x="5357818" y="5893611"/>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3" name="直線接點 82"/>
              <p:cNvCxnSpPr>
                <a:stCxn id="70" idx="4"/>
                <a:endCxn id="69" idx="0"/>
              </p:cNvCxnSpPr>
              <p:nvPr/>
            </p:nvCxnSpPr>
            <p:spPr>
              <a:xfrm rot="5400000">
                <a:off x="5357818" y="4536289"/>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4" name="直線接點 83"/>
              <p:cNvCxnSpPr>
                <a:stCxn id="47" idx="4"/>
                <a:endCxn id="70" idx="0"/>
              </p:cNvCxnSpPr>
              <p:nvPr/>
            </p:nvCxnSpPr>
            <p:spPr>
              <a:xfrm rot="5400000">
                <a:off x="5357818" y="4107661"/>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85" name="直線接點 84"/>
              <p:cNvCxnSpPr>
                <a:stCxn id="72" idx="4"/>
                <a:endCxn id="71" idx="0"/>
              </p:cNvCxnSpPr>
              <p:nvPr/>
            </p:nvCxnSpPr>
            <p:spPr>
              <a:xfrm rot="5400000">
                <a:off x="5357818" y="2536025"/>
                <a:ext cx="214314"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cxnSp>
          <p:nvCxnSpPr>
            <p:cNvPr id="131" name="直線接點 130"/>
            <p:cNvCxnSpPr/>
            <p:nvPr/>
          </p:nvCxnSpPr>
          <p:spPr>
            <a:xfrm>
              <a:off x="4572000" y="1928802"/>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9" name="直線接點 138"/>
            <p:cNvCxnSpPr/>
            <p:nvPr/>
          </p:nvCxnSpPr>
          <p:spPr>
            <a:xfrm>
              <a:off x="4572000" y="3929066"/>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5" name="直線接點 144"/>
            <p:cNvCxnSpPr/>
            <p:nvPr/>
          </p:nvCxnSpPr>
          <p:spPr>
            <a:xfrm>
              <a:off x="4572000" y="5715016"/>
              <a:ext cx="785818" cy="0"/>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grpSp>
      <p:cxnSp>
        <p:nvCxnSpPr>
          <p:cNvPr id="147" name="直線接點 146"/>
          <p:cNvCxnSpPr>
            <a:stCxn id="53" idx="6"/>
            <a:endCxn id="68" idx="2"/>
          </p:cNvCxnSpPr>
          <p:nvPr/>
        </p:nvCxnSpPr>
        <p:spPr>
          <a:xfrm>
            <a:off x="3714744" y="5679297"/>
            <a:ext cx="785818" cy="428628"/>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49" name="直線接點 148"/>
          <p:cNvCxnSpPr>
            <a:stCxn id="53" idx="6"/>
            <a:endCxn id="67" idx="2"/>
          </p:cNvCxnSpPr>
          <p:nvPr/>
        </p:nvCxnSpPr>
        <p:spPr>
          <a:xfrm>
            <a:off x="3714744" y="5679297"/>
            <a:ext cx="785818" cy="85725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77" name="文字方塊 76"/>
          <p:cNvSpPr txBox="1"/>
          <p:nvPr/>
        </p:nvSpPr>
        <p:spPr>
          <a:xfrm>
            <a:off x="6429388" y="1000108"/>
            <a:ext cx="1857388" cy="369332"/>
          </a:xfrm>
          <a:prstGeom prst="rect">
            <a:avLst/>
          </a:prstGeom>
          <a:noFill/>
        </p:spPr>
        <p:txBody>
          <a:bodyPr wrap="square" rtlCol="0">
            <a:spAutoFit/>
          </a:bodyPr>
          <a:lstStyle/>
          <a:p>
            <a:r>
              <a:rPr lang="en-US" altLang="zh-TW" b="1" u="sng" dirty="0" smtClean="0">
                <a:latin typeface="Times New Roman" pitchFamily="18" charset="0"/>
                <a:cs typeface="Times New Roman" pitchFamily="18" charset="0"/>
              </a:rPr>
              <a:t>American Style</a:t>
            </a:r>
            <a:endParaRPr lang="zh-TW" altLang="en-US" b="1" u="sng" dirty="0">
              <a:latin typeface="Times New Roman" pitchFamily="18" charset="0"/>
              <a:cs typeface="Times New Roman" pitchFamily="18" charset="0"/>
            </a:endParaRPr>
          </a:p>
        </p:txBody>
      </p:sp>
      <p:graphicFrame>
        <p:nvGraphicFramePr>
          <p:cNvPr id="26635" name="Object 11"/>
          <p:cNvGraphicFramePr>
            <a:graphicFrameLocks noChangeAspect="1"/>
          </p:cNvGraphicFramePr>
          <p:nvPr/>
        </p:nvGraphicFramePr>
        <p:xfrm>
          <a:off x="3119430" y="1714488"/>
          <a:ext cx="381000" cy="266700"/>
        </p:xfrm>
        <a:graphic>
          <a:graphicData uri="http://schemas.openxmlformats.org/presentationml/2006/ole">
            <p:oleObj spid="_x0000_s37892" name="方程式" r:id="rId5" imgW="380835" imgH="266584" progId="Equation.3">
              <p:embed/>
            </p:oleObj>
          </a:graphicData>
        </a:graphic>
      </p:graphicFrame>
      <p:graphicFrame>
        <p:nvGraphicFramePr>
          <p:cNvPr id="90" name="物件 89"/>
          <p:cNvGraphicFramePr>
            <a:graphicFrameLocks noChangeAspect="1"/>
          </p:cNvGraphicFramePr>
          <p:nvPr/>
        </p:nvGraphicFramePr>
        <p:xfrm>
          <a:off x="2285984" y="3857628"/>
          <a:ext cx="177800" cy="190500"/>
        </p:xfrm>
        <a:graphic>
          <a:graphicData uri="http://schemas.openxmlformats.org/presentationml/2006/ole">
            <p:oleObj spid="_x0000_s37894" name="方程式" r:id="rId6" imgW="177480" imgH="190440" progId="Equation.3">
              <p:embed/>
            </p:oleObj>
          </a:graphicData>
        </a:graphic>
      </p:graphicFrame>
      <p:graphicFrame>
        <p:nvGraphicFramePr>
          <p:cNvPr id="35853" name="Object 13"/>
          <p:cNvGraphicFramePr>
            <a:graphicFrameLocks noChangeAspect="1"/>
          </p:cNvGraphicFramePr>
          <p:nvPr/>
        </p:nvGraphicFramePr>
        <p:xfrm>
          <a:off x="3549644" y="2000240"/>
          <a:ext cx="165100" cy="254000"/>
        </p:xfrm>
        <a:graphic>
          <a:graphicData uri="http://schemas.openxmlformats.org/presentationml/2006/ole">
            <p:oleObj spid="_x0000_s37895" name="方程式" r:id="rId7" imgW="164880" imgH="253800" progId="Equation.3">
              <p:embed/>
            </p:oleObj>
          </a:graphicData>
        </a:graphic>
      </p:graphicFrame>
      <p:graphicFrame>
        <p:nvGraphicFramePr>
          <p:cNvPr id="35854" name="Object 14"/>
          <p:cNvGraphicFramePr>
            <a:graphicFrameLocks noChangeAspect="1"/>
          </p:cNvGraphicFramePr>
          <p:nvPr/>
        </p:nvGraphicFramePr>
        <p:xfrm>
          <a:off x="3562344" y="4000504"/>
          <a:ext cx="152400" cy="190500"/>
        </p:xfrm>
        <a:graphic>
          <a:graphicData uri="http://schemas.openxmlformats.org/presentationml/2006/ole">
            <p:oleObj spid="_x0000_s37896" name="方程式" r:id="rId8" imgW="152280" imgH="190440" progId="Equation.3">
              <p:embed/>
            </p:oleObj>
          </a:graphicData>
        </a:graphic>
      </p:graphicFrame>
      <p:graphicFrame>
        <p:nvGraphicFramePr>
          <p:cNvPr id="35855" name="Object 15"/>
          <p:cNvGraphicFramePr>
            <a:graphicFrameLocks noChangeAspect="1"/>
          </p:cNvGraphicFramePr>
          <p:nvPr/>
        </p:nvGraphicFramePr>
        <p:xfrm>
          <a:off x="3524244" y="5786454"/>
          <a:ext cx="190500" cy="254000"/>
        </p:xfrm>
        <a:graphic>
          <a:graphicData uri="http://schemas.openxmlformats.org/presentationml/2006/ole">
            <p:oleObj spid="_x0000_s37897" name="方程式" r:id="rId9" imgW="190440" imgH="253800" progId="Equation.3">
              <p:embed/>
            </p:oleObj>
          </a:graphicData>
        </a:graphic>
      </p:graphicFrame>
      <p:sp>
        <p:nvSpPr>
          <p:cNvPr id="79" name="文字方塊 78"/>
          <p:cNvSpPr txBox="1"/>
          <p:nvPr/>
        </p:nvSpPr>
        <p:spPr>
          <a:xfrm>
            <a:off x="-71470" y="1285860"/>
            <a:ext cx="214314"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0</a:t>
            </a:r>
            <a:endParaRPr lang="zh-TW" altLang="en-US" dirty="0">
              <a:latin typeface="Times New Roman" pitchFamily="18" charset="0"/>
              <a:cs typeface="Times New Roman" pitchFamily="18" charset="0"/>
            </a:endParaRPr>
          </a:p>
        </p:txBody>
      </p:sp>
      <p:sp>
        <p:nvSpPr>
          <p:cNvPr id="80" name="文字方塊 79"/>
          <p:cNvSpPr txBox="1"/>
          <p:nvPr/>
        </p:nvSpPr>
        <p:spPr>
          <a:xfrm>
            <a:off x="2214546" y="1285860"/>
            <a:ext cx="214314"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1</a:t>
            </a:r>
            <a:endParaRPr lang="zh-TW" altLang="en-US" dirty="0">
              <a:latin typeface="Times New Roman" pitchFamily="18" charset="0"/>
              <a:cs typeface="Times New Roman" pitchFamily="18" charset="0"/>
            </a:endParaRPr>
          </a:p>
        </p:txBody>
      </p:sp>
      <p:sp>
        <p:nvSpPr>
          <p:cNvPr id="86" name="文字方塊 85"/>
          <p:cNvSpPr txBox="1"/>
          <p:nvPr/>
        </p:nvSpPr>
        <p:spPr>
          <a:xfrm>
            <a:off x="4429124" y="1285860"/>
            <a:ext cx="214314" cy="369332"/>
          </a:xfrm>
          <a:prstGeom prst="rect">
            <a:avLst/>
          </a:prstGeom>
          <a:noFill/>
        </p:spPr>
        <p:txBody>
          <a:bodyPr wrap="square" rtlCol="0">
            <a:spAutoFit/>
          </a:bodyPr>
          <a:lstStyle/>
          <a:p>
            <a:r>
              <a:rPr lang="en-US" altLang="zh-TW" dirty="0" smtClean="0">
                <a:latin typeface="Times New Roman" pitchFamily="18" charset="0"/>
                <a:cs typeface="Times New Roman" pitchFamily="18" charset="0"/>
              </a:rPr>
              <a:t>2</a:t>
            </a:r>
            <a:endParaRPr lang="zh-TW" altLang="en-US" dirty="0">
              <a:latin typeface="Times New Roman" pitchFamily="18" charset="0"/>
              <a:cs typeface="Times New Roman" pitchFamily="18" charset="0"/>
            </a:endParaRPr>
          </a:p>
        </p:txBody>
      </p:sp>
      <p:graphicFrame>
        <p:nvGraphicFramePr>
          <p:cNvPr id="35856" name="Object 16"/>
          <p:cNvGraphicFramePr>
            <a:graphicFrameLocks noChangeAspect="1"/>
          </p:cNvGraphicFramePr>
          <p:nvPr/>
        </p:nvGraphicFramePr>
        <p:xfrm>
          <a:off x="4695825" y="2649538"/>
          <a:ext cx="203200" cy="241300"/>
        </p:xfrm>
        <a:graphic>
          <a:graphicData uri="http://schemas.openxmlformats.org/presentationml/2006/ole">
            <p:oleObj spid="_x0000_s37898" name="方程式" r:id="rId10" imgW="203040" imgH="241200" progId="Equation.3">
              <p:embed/>
            </p:oleObj>
          </a:graphicData>
        </a:graphic>
      </p:graphicFrame>
      <p:graphicFrame>
        <p:nvGraphicFramePr>
          <p:cNvPr id="35857" name="Object 17"/>
          <p:cNvGraphicFramePr>
            <a:graphicFrameLocks noChangeAspect="1"/>
          </p:cNvGraphicFramePr>
          <p:nvPr/>
        </p:nvGraphicFramePr>
        <p:xfrm>
          <a:off x="4689475" y="2189163"/>
          <a:ext cx="215900" cy="304800"/>
        </p:xfrm>
        <a:graphic>
          <a:graphicData uri="http://schemas.openxmlformats.org/presentationml/2006/ole">
            <p:oleObj spid="_x0000_s37899" name="方程式" r:id="rId11" imgW="215640" imgH="304560" progId="Equation.3">
              <p:embed/>
            </p:oleObj>
          </a:graphicData>
        </a:graphic>
      </p:graphicFrame>
      <p:graphicFrame>
        <p:nvGraphicFramePr>
          <p:cNvPr id="35858" name="Object 18"/>
          <p:cNvGraphicFramePr>
            <a:graphicFrameLocks noChangeAspect="1"/>
          </p:cNvGraphicFramePr>
          <p:nvPr/>
        </p:nvGraphicFramePr>
        <p:xfrm>
          <a:off x="4721225" y="1817688"/>
          <a:ext cx="152400" cy="190500"/>
        </p:xfrm>
        <a:graphic>
          <a:graphicData uri="http://schemas.openxmlformats.org/presentationml/2006/ole">
            <p:oleObj spid="_x0000_s37900" name="方程式" r:id="rId12" imgW="152280" imgH="190440" progId="Equation.3">
              <p:embed/>
            </p:oleObj>
          </a:graphicData>
        </a:graphic>
      </p:graphicFrame>
      <p:graphicFrame>
        <p:nvGraphicFramePr>
          <p:cNvPr id="35860" name="Object 20"/>
          <p:cNvGraphicFramePr>
            <a:graphicFrameLocks noChangeAspect="1"/>
          </p:cNvGraphicFramePr>
          <p:nvPr/>
        </p:nvGraphicFramePr>
        <p:xfrm>
          <a:off x="2285984" y="2532058"/>
          <a:ext cx="241300" cy="254000"/>
        </p:xfrm>
        <a:graphic>
          <a:graphicData uri="http://schemas.openxmlformats.org/presentationml/2006/ole">
            <p:oleObj spid="_x0000_s37902" name="方程式" r:id="rId13" imgW="241200" imgH="253800" progId="Equation.3">
              <p:embed/>
            </p:oleObj>
          </a:graphicData>
        </a:graphic>
      </p:graphicFrame>
      <p:graphicFrame>
        <p:nvGraphicFramePr>
          <p:cNvPr id="91" name="物件 90"/>
          <p:cNvGraphicFramePr>
            <a:graphicFrameLocks noChangeAspect="1"/>
          </p:cNvGraphicFramePr>
          <p:nvPr/>
        </p:nvGraphicFramePr>
        <p:xfrm>
          <a:off x="5143504" y="1493838"/>
          <a:ext cx="2273300" cy="342900"/>
        </p:xfrm>
        <a:graphic>
          <a:graphicData uri="http://schemas.openxmlformats.org/presentationml/2006/ole">
            <p:oleObj spid="_x0000_s37906" name="方程式" r:id="rId14" imgW="2273040" imgH="342720" progId="Equation.3">
              <p:embed/>
            </p:oleObj>
          </a:graphicData>
        </a:graphic>
      </p:graphicFrame>
      <p:graphicFrame>
        <p:nvGraphicFramePr>
          <p:cNvPr id="37907" name="Object 19"/>
          <p:cNvGraphicFramePr>
            <a:graphicFrameLocks noChangeAspect="1"/>
          </p:cNvGraphicFramePr>
          <p:nvPr/>
        </p:nvGraphicFramePr>
        <p:xfrm>
          <a:off x="5143504" y="2000240"/>
          <a:ext cx="2082800" cy="1130300"/>
        </p:xfrm>
        <a:graphic>
          <a:graphicData uri="http://schemas.openxmlformats.org/presentationml/2006/ole">
            <p:oleObj spid="_x0000_s37907" name="方程式" r:id="rId15" imgW="2082600" imgH="1130040" progId="Equation.3">
              <p:embed/>
            </p:oleObj>
          </a:graphicData>
        </a:graphic>
      </p:graphicFrame>
      <p:graphicFrame>
        <p:nvGraphicFramePr>
          <p:cNvPr id="37910" name="Object 22"/>
          <p:cNvGraphicFramePr>
            <a:graphicFrameLocks noChangeAspect="1"/>
          </p:cNvGraphicFramePr>
          <p:nvPr/>
        </p:nvGraphicFramePr>
        <p:xfrm>
          <a:off x="5143504" y="3286124"/>
          <a:ext cx="1600200" cy="1092200"/>
        </p:xfrm>
        <a:graphic>
          <a:graphicData uri="http://schemas.openxmlformats.org/presentationml/2006/ole">
            <p:oleObj spid="_x0000_s37910" name="方程式" r:id="rId16" imgW="1600200" imgH="1091880" progId="Equation.3">
              <p:embed/>
            </p:oleObj>
          </a:graphicData>
        </a:graphic>
      </p:graphicFrame>
      <p:sp>
        <p:nvSpPr>
          <p:cNvPr id="99" name="標題 1"/>
          <p:cNvSpPr>
            <a:spLocks noGrp="1"/>
          </p:cNvSpPr>
          <p:nvPr>
            <p:ph type="title"/>
          </p:nvPr>
        </p:nvSpPr>
        <p:spPr>
          <a:xfrm>
            <a:off x="0" y="-24"/>
            <a:ext cx="9144000" cy="1000132"/>
          </a:xfrm>
        </p:spPr>
        <p:txBody>
          <a:bodyPr>
            <a:normAutofit/>
          </a:bodyPr>
          <a:lstStyle/>
          <a:p>
            <a:r>
              <a:rPr lang="en-US" altLang="zh-TW" sz="3600" b="1" u="sng" dirty="0" err="1" smtClean="0">
                <a:latin typeface="Times New Roman" pitchFamily="18" charset="0"/>
                <a:cs typeface="Times New Roman" pitchFamily="18" charset="0"/>
              </a:rPr>
              <a:t>CatEPut</a:t>
            </a:r>
            <a:r>
              <a:rPr lang="en-US" altLang="zh-TW" sz="3600" b="1" u="sng" dirty="0" smtClean="0">
                <a:latin typeface="Times New Roman" pitchFamily="18" charset="0"/>
                <a:cs typeface="Times New Roman" pitchFamily="18" charset="0"/>
              </a:rPr>
              <a:t> Valuation</a:t>
            </a:r>
            <a:endParaRPr lang="zh-TW" altLang="en-US" sz="3600" b="1" u="sng" dirty="0">
              <a:latin typeface="Times New Roman" pitchFamily="18" charset="0"/>
              <a:cs typeface="Times New Roman" pitchFamily="18" charset="0"/>
            </a:endParaRPr>
          </a:p>
        </p:txBody>
      </p:sp>
      <p:graphicFrame>
        <p:nvGraphicFramePr>
          <p:cNvPr id="37911" name="Object 23"/>
          <p:cNvGraphicFramePr>
            <a:graphicFrameLocks noChangeAspect="1"/>
          </p:cNvGraphicFramePr>
          <p:nvPr/>
        </p:nvGraphicFramePr>
        <p:xfrm>
          <a:off x="5059363" y="4572000"/>
          <a:ext cx="4089400" cy="330200"/>
        </p:xfrm>
        <a:graphic>
          <a:graphicData uri="http://schemas.openxmlformats.org/presentationml/2006/ole">
            <p:oleObj spid="_x0000_s37911" name="方程式" r:id="rId17" imgW="4089240" imgH="330120" progId="Equation.3">
              <p:embed/>
            </p:oleObj>
          </a:graphicData>
        </a:graphic>
      </p:graphicFrame>
      <p:graphicFrame>
        <p:nvGraphicFramePr>
          <p:cNvPr id="37912" name="Object 24"/>
          <p:cNvGraphicFramePr>
            <a:graphicFrameLocks noChangeAspect="1"/>
          </p:cNvGraphicFramePr>
          <p:nvPr/>
        </p:nvGraphicFramePr>
        <p:xfrm>
          <a:off x="7572396" y="3714752"/>
          <a:ext cx="1397000" cy="622300"/>
        </p:xfrm>
        <a:graphic>
          <a:graphicData uri="http://schemas.openxmlformats.org/presentationml/2006/ole">
            <p:oleObj spid="_x0000_s37912" name="方程式" r:id="rId18" imgW="1396800" imgH="622080" progId="Equation.3">
              <p:embed/>
            </p:oleObj>
          </a:graphicData>
        </a:graphic>
      </p:graphicFrame>
      <p:cxnSp>
        <p:nvCxnSpPr>
          <p:cNvPr id="108" name="直線單箭頭接點 107"/>
          <p:cNvCxnSpPr/>
          <p:nvPr/>
        </p:nvCxnSpPr>
        <p:spPr>
          <a:xfrm rot="10800000">
            <a:off x="7858148" y="4214818"/>
            <a:ext cx="571504" cy="3571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6" name="左大括弧 115"/>
          <p:cNvSpPr/>
          <p:nvPr/>
        </p:nvSpPr>
        <p:spPr>
          <a:xfrm>
            <a:off x="4929190" y="1571612"/>
            <a:ext cx="142876" cy="321471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aphicFrame>
        <p:nvGraphicFramePr>
          <p:cNvPr id="37913" name="Object 25"/>
          <p:cNvGraphicFramePr>
            <a:graphicFrameLocks noChangeAspect="1"/>
          </p:cNvGraphicFramePr>
          <p:nvPr/>
        </p:nvGraphicFramePr>
        <p:xfrm>
          <a:off x="4643438" y="6157934"/>
          <a:ext cx="4508500" cy="342900"/>
        </p:xfrm>
        <a:graphic>
          <a:graphicData uri="http://schemas.openxmlformats.org/presentationml/2006/ole">
            <p:oleObj spid="_x0000_s37913" name="方程式" r:id="rId19" imgW="4508280" imgH="342720" progId="Equation.3">
              <p:embed/>
            </p:oleObj>
          </a:graphicData>
        </a:graphic>
      </p:graphicFrame>
      <p:graphicFrame>
        <p:nvGraphicFramePr>
          <p:cNvPr id="117" name="物件 116"/>
          <p:cNvGraphicFramePr>
            <a:graphicFrameLocks noChangeAspect="1"/>
          </p:cNvGraphicFramePr>
          <p:nvPr/>
        </p:nvGraphicFramePr>
        <p:xfrm>
          <a:off x="5000628" y="5429264"/>
          <a:ext cx="2501900" cy="330200"/>
        </p:xfrm>
        <a:graphic>
          <a:graphicData uri="http://schemas.openxmlformats.org/presentationml/2006/ole">
            <p:oleObj spid="_x0000_s37914" name="方程式" r:id="rId20" imgW="2501640" imgH="330120" progId="Equation.3">
              <p:embed/>
            </p:oleObj>
          </a:graphicData>
        </a:graphic>
      </p:graphicFrame>
      <p:graphicFrame>
        <p:nvGraphicFramePr>
          <p:cNvPr id="37915" name="Object 27"/>
          <p:cNvGraphicFramePr>
            <a:graphicFrameLocks noChangeAspect="1"/>
          </p:cNvGraphicFramePr>
          <p:nvPr/>
        </p:nvGraphicFramePr>
        <p:xfrm>
          <a:off x="5000628" y="5000636"/>
          <a:ext cx="2146300" cy="317500"/>
        </p:xfrm>
        <a:graphic>
          <a:graphicData uri="http://schemas.openxmlformats.org/presentationml/2006/ole">
            <p:oleObj spid="_x0000_s37915" name="方程式" r:id="rId21" imgW="2145960" imgH="317160" progId="Equation.3">
              <p:embed/>
            </p:oleObj>
          </a:graphicData>
        </a:graphic>
      </p:graphicFrame>
      <p:graphicFrame>
        <p:nvGraphicFramePr>
          <p:cNvPr id="37916" name="Object 28"/>
          <p:cNvGraphicFramePr>
            <a:graphicFrameLocks noChangeAspect="1"/>
          </p:cNvGraphicFramePr>
          <p:nvPr/>
        </p:nvGraphicFramePr>
        <p:xfrm>
          <a:off x="7572396" y="5286388"/>
          <a:ext cx="1524000" cy="622300"/>
        </p:xfrm>
        <a:graphic>
          <a:graphicData uri="http://schemas.openxmlformats.org/presentationml/2006/ole">
            <p:oleObj spid="_x0000_s37916" name="方程式" r:id="rId22" imgW="1523880" imgH="622080" progId="Equation.3">
              <p:embed/>
            </p:oleObj>
          </a:graphicData>
        </a:graphic>
      </p:graphicFrame>
      <p:graphicFrame>
        <p:nvGraphicFramePr>
          <p:cNvPr id="37917" name="Object 29"/>
          <p:cNvGraphicFramePr>
            <a:graphicFrameLocks noChangeAspect="1"/>
          </p:cNvGraphicFramePr>
          <p:nvPr/>
        </p:nvGraphicFramePr>
        <p:xfrm>
          <a:off x="5619750" y="6567512"/>
          <a:ext cx="3021013" cy="290512"/>
        </p:xfrm>
        <a:graphic>
          <a:graphicData uri="http://schemas.openxmlformats.org/presentationml/2006/ole">
            <p:oleObj spid="_x0000_s37917" name="方程式" r:id="rId23" imgW="2895480" imgH="279360" progId="Equation.3">
              <p:embed/>
            </p:oleObj>
          </a:graphicData>
        </a:graphic>
      </p:graphicFrame>
      <p:graphicFrame>
        <p:nvGraphicFramePr>
          <p:cNvPr id="37918" name="Object 30"/>
          <p:cNvGraphicFramePr>
            <a:graphicFrameLocks noChangeAspect="1"/>
          </p:cNvGraphicFramePr>
          <p:nvPr/>
        </p:nvGraphicFramePr>
        <p:xfrm>
          <a:off x="2571750" y="2428875"/>
          <a:ext cx="228600" cy="330200"/>
        </p:xfrm>
        <a:graphic>
          <a:graphicData uri="http://schemas.openxmlformats.org/presentationml/2006/ole">
            <p:oleObj spid="_x0000_s37918" name="方程式" r:id="rId24" imgW="228600" imgH="330120" progId="Equation.3">
              <p:embed/>
            </p:oleObj>
          </a:graphicData>
        </a:graphic>
      </p:graphicFrame>
      <p:graphicFrame>
        <p:nvGraphicFramePr>
          <p:cNvPr id="37919" name="Object 31"/>
          <p:cNvGraphicFramePr>
            <a:graphicFrameLocks noChangeAspect="1"/>
          </p:cNvGraphicFramePr>
          <p:nvPr/>
        </p:nvGraphicFramePr>
        <p:xfrm>
          <a:off x="2571750" y="2928938"/>
          <a:ext cx="241300" cy="330200"/>
        </p:xfrm>
        <a:graphic>
          <a:graphicData uri="http://schemas.openxmlformats.org/presentationml/2006/ole">
            <p:oleObj spid="_x0000_s37919" name="方程式" r:id="rId25" imgW="241200" imgH="330120" progId="Equation.3">
              <p:embed/>
            </p:oleObj>
          </a:graphicData>
        </a:graphic>
      </p:graphicFrame>
      <p:graphicFrame>
        <p:nvGraphicFramePr>
          <p:cNvPr id="37920" name="Object 32"/>
          <p:cNvGraphicFramePr>
            <a:graphicFrameLocks noChangeAspect="1"/>
          </p:cNvGraphicFramePr>
          <p:nvPr/>
        </p:nvGraphicFramePr>
        <p:xfrm>
          <a:off x="2928938" y="2540000"/>
          <a:ext cx="215900" cy="317500"/>
        </p:xfrm>
        <a:graphic>
          <a:graphicData uri="http://schemas.openxmlformats.org/presentationml/2006/ole">
            <p:oleObj spid="_x0000_s37920" name="方程式" r:id="rId26" imgW="215640" imgH="317160" progId="Equation.3">
              <p:embed/>
            </p:oleObj>
          </a:graphicData>
        </a:graphic>
      </p:graphicFrame>
      <p:graphicFrame>
        <p:nvGraphicFramePr>
          <p:cNvPr id="37921" name="Object 33"/>
          <p:cNvGraphicFramePr>
            <a:graphicFrameLocks noChangeAspect="1"/>
          </p:cNvGraphicFramePr>
          <p:nvPr/>
        </p:nvGraphicFramePr>
        <p:xfrm>
          <a:off x="2928938" y="3643313"/>
          <a:ext cx="228600" cy="317500"/>
        </p:xfrm>
        <a:graphic>
          <a:graphicData uri="http://schemas.openxmlformats.org/presentationml/2006/ole">
            <p:oleObj spid="_x0000_s37921" name="方程式" r:id="rId27" imgW="228600" imgH="317160" progId="Equation.3">
              <p:embed/>
            </p:oleObj>
          </a:graphicData>
        </a:graphic>
      </p:graphicFrame>
      <p:graphicFrame>
        <p:nvGraphicFramePr>
          <p:cNvPr id="37922" name="Object 34"/>
          <p:cNvGraphicFramePr>
            <a:graphicFrameLocks noChangeAspect="1"/>
          </p:cNvGraphicFramePr>
          <p:nvPr/>
        </p:nvGraphicFramePr>
        <p:xfrm>
          <a:off x="2928938" y="4598988"/>
          <a:ext cx="215900" cy="330200"/>
        </p:xfrm>
        <a:graphic>
          <a:graphicData uri="http://schemas.openxmlformats.org/presentationml/2006/ole">
            <p:oleObj spid="_x0000_s37922" name="方程式" r:id="rId28" imgW="215640" imgH="330120" progId="Equation.3">
              <p:embed/>
            </p:oleObj>
          </a:graphicData>
        </a:graphic>
      </p:graphicFrame>
      <p:cxnSp>
        <p:nvCxnSpPr>
          <p:cNvPr id="125" name="直線單箭頭接點 124"/>
          <p:cNvCxnSpPr/>
          <p:nvPr/>
        </p:nvCxnSpPr>
        <p:spPr>
          <a:xfrm rot="10800000">
            <a:off x="7858148" y="5786453"/>
            <a:ext cx="571504" cy="3571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1417638"/>
          </a:xfrm>
        </p:spPr>
        <p:txBody>
          <a:bodyPr>
            <a:normAutofit/>
          </a:bodyPr>
          <a:lstStyle/>
          <a:p>
            <a:r>
              <a:rPr lang="zh-TW" altLang="en-US" sz="3600" b="1" u="sng" dirty="0" smtClean="0">
                <a:latin typeface="標楷體" pitchFamily="65" charset="-120"/>
                <a:ea typeface="標楷體" pitchFamily="65" charset="-120"/>
                <a:cs typeface="Times New Roman" pitchFamily="18" charset="0"/>
              </a:rPr>
              <a:t>何謂巨災權益賣權</a:t>
            </a:r>
            <a:r>
              <a:rPr lang="en-US" altLang="zh-TW" sz="3600" b="1" u="sng" dirty="0" smtClean="0">
                <a:latin typeface="Times New Roman" pitchFamily="18" charset="0"/>
                <a:ea typeface="標楷體" pitchFamily="65" charset="-120"/>
                <a:cs typeface="Times New Roman" pitchFamily="18" charset="0"/>
              </a:rPr>
              <a:t>(Catastrophe Equity Put)?</a:t>
            </a:r>
            <a:endParaRPr lang="zh-TW" altLang="en-US" sz="3600" b="1" u="sng"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a:xfrm>
            <a:off x="0" y="1600200"/>
            <a:ext cx="9144000" cy="5257800"/>
          </a:xfrm>
        </p:spPr>
        <p:txBody>
          <a:bodyPr/>
          <a:lstStyle/>
          <a:p>
            <a:pPr>
              <a:buFont typeface="Wingdings" pitchFamily="2" charset="2"/>
              <a:buChar char="Ø"/>
            </a:pPr>
            <a:r>
              <a:rPr lang="zh-TW" altLang="en-US" dirty="0" smtClean="0">
                <a:latin typeface="標楷體" pitchFamily="65" charset="-120"/>
                <a:ea typeface="標楷體" pitchFamily="65" charset="-120"/>
              </a:rPr>
              <a:t>定義：</a:t>
            </a:r>
            <a:r>
              <a:rPr lang="zh-TW" altLang="en-US" dirty="0" smtClean="0">
                <a:solidFill>
                  <a:srgbClr val="FF0000"/>
                </a:solidFill>
                <a:latin typeface="標楷體" pitchFamily="65" charset="-120"/>
                <a:ea typeface="標楷體" pitchFamily="65" charset="-120"/>
              </a:rPr>
              <a:t>保險公司</a:t>
            </a:r>
            <a:r>
              <a:rPr lang="zh-TW" altLang="en-US" dirty="0">
                <a:latin typeface="標楷體" pitchFamily="65" charset="-120"/>
                <a:ea typeface="標楷體" pitchFamily="65" charset="-120"/>
              </a:rPr>
              <a:t>向市</a:t>
            </a:r>
            <a:r>
              <a:rPr lang="zh-TW" altLang="en-US" dirty="0" smtClean="0">
                <a:latin typeface="標楷體" pitchFamily="65" charset="-120"/>
                <a:ea typeface="標楷體" pitchFamily="65" charset="-120"/>
              </a:rPr>
              <a:t>場投資者購買此賣權，約定當公司所承保之</a:t>
            </a:r>
            <a:r>
              <a:rPr lang="zh-TW" altLang="en-US" dirty="0" smtClean="0">
                <a:solidFill>
                  <a:srgbClr val="FF0000"/>
                </a:solidFill>
                <a:latin typeface="標楷體" pitchFamily="65" charset="-120"/>
                <a:ea typeface="標楷體" pitchFamily="65" charset="-120"/>
              </a:rPr>
              <a:t>巨災的發生超過額度</a:t>
            </a:r>
            <a:r>
              <a:rPr lang="zh-TW" altLang="en-US" dirty="0" smtClean="0">
                <a:latin typeface="標楷體" pitchFamily="65" charset="-120"/>
                <a:ea typeface="標楷體" pitchFamily="65" charset="-120"/>
              </a:rPr>
              <a:t>且該公司之</a:t>
            </a:r>
            <a:r>
              <a:rPr lang="zh-TW" altLang="en-US" dirty="0" smtClean="0">
                <a:solidFill>
                  <a:srgbClr val="FF0000"/>
                </a:solidFill>
                <a:latin typeface="標楷體" pitchFamily="65" charset="-120"/>
                <a:ea typeface="標楷體" pitchFamily="65" charset="-120"/>
              </a:rPr>
              <a:t>股價低於履約價</a:t>
            </a:r>
            <a:r>
              <a:rPr lang="zh-TW" altLang="en-US" dirty="0" smtClean="0">
                <a:latin typeface="標楷體" pitchFamily="65" charset="-120"/>
                <a:ea typeface="標楷體" pitchFamily="65" charset="-120"/>
              </a:rPr>
              <a:t>時，公司得行使賣權，將發行之新股賣給投資人，並利用獲得資金做為災後</a:t>
            </a:r>
            <a:r>
              <a:rPr lang="zh-TW" altLang="en-US" dirty="0" smtClean="0">
                <a:solidFill>
                  <a:srgbClr val="FF0000"/>
                </a:solidFill>
                <a:latin typeface="標楷體" pitchFamily="65" charset="-120"/>
                <a:ea typeface="標楷體" pitchFamily="65" charset="-120"/>
              </a:rPr>
              <a:t>融通</a:t>
            </a:r>
            <a:r>
              <a:rPr lang="zh-TW" altLang="en-US" dirty="0" smtClean="0">
                <a:latin typeface="標楷體" pitchFamily="65" charset="-120"/>
                <a:ea typeface="標楷體" pitchFamily="65" charset="-120"/>
              </a:rPr>
              <a:t>之用。</a:t>
            </a:r>
            <a:endParaRPr lang="en-US" altLang="zh-TW" dirty="0" smtClean="0">
              <a:latin typeface="標楷體" pitchFamily="65" charset="-120"/>
              <a:ea typeface="標楷體" pitchFamily="65" charset="-120"/>
            </a:endParaRPr>
          </a:p>
        </p:txBody>
      </p:sp>
      <p:pic>
        <p:nvPicPr>
          <p:cNvPr id="4" name="Picture 3" descr="C:\Users\Joey\Desktop\新增資料夾\2014-01-20_061332.png"/>
          <p:cNvPicPr>
            <a:picLocks noChangeAspect="1" noChangeArrowheads="1"/>
          </p:cNvPicPr>
          <p:nvPr/>
        </p:nvPicPr>
        <p:blipFill>
          <a:blip r:embed="rId2" cstate="print"/>
          <a:srcRect/>
          <a:stretch>
            <a:fillRect/>
          </a:stretch>
        </p:blipFill>
        <p:spPr bwMode="auto">
          <a:xfrm>
            <a:off x="-32" y="4435194"/>
            <a:ext cx="9144032" cy="142269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4"/>
            <a:ext cx="9144000" cy="1143000"/>
          </a:xfrm>
        </p:spPr>
        <p:txBody>
          <a:bodyPr>
            <a:normAutofit/>
          </a:bodyPr>
          <a:lstStyle/>
          <a:p>
            <a:r>
              <a:rPr lang="zh-TW" altLang="en-US" sz="3600" b="1" u="sng" dirty="0" smtClean="0">
                <a:latin typeface="標楷體" pitchFamily="65" charset="-120"/>
                <a:ea typeface="標楷體" pitchFamily="65" charset="-120"/>
              </a:rPr>
              <a:t>文獻探討</a:t>
            </a:r>
            <a:endParaRPr lang="zh-TW" altLang="en-US" sz="3600" b="1" u="sng" dirty="0">
              <a:latin typeface="標楷體" pitchFamily="65" charset="-120"/>
              <a:ea typeface="標楷體" pitchFamily="65" charset="-120"/>
            </a:endParaRPr>
          </a:p>
        </p:txBody>
      </p:sp>
      <p:sp>
        <p:nvSpPr>
          <p:cNvPr id="3" name="內容版面配置區 2"/>
          <p:cNvSpPr>
            <a:spLocks noGrp="1"/>
          </p:cNvSpPr>
          <p:nvPr>
            <p:ph idx="1"/>
          </p:nvPr>
        </p:nvSpPr>
        <p:spPr>
          <a:xfrm>
            <a:off x="0" y="1285860"/>
            <a:ext cx="9144000" cy="5214974"/>
          </a:xfrm>
        </p:spPr>
        <p:txBody>
          <a:bodyPr/>
          <a:lstStyle/>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Cox(2004)</a:t>
            </a:r>
            <a:r>
              <a:rPr lang="zh-TW" altLang="en-US" dirty="0" smtClean="0">
                <a:latin typeface="標楷體" pitchFamily="65" charset="-120"/>
                <a:ea typeface="標楷體" pitchFamily="65" charset="-120"/>
                <a:cs typeface="Times New Roman" pitchFamily="18" charset="0"/>
              </a:rPr>
              <a:t>定義出考慮巨災時股價的變化：</a:t>
            </a:r>
            <a:endParaRPr lang="en-US" altLang="zh-TW" dirty="0" smtClean="0">
              <a:latin typeface="標楷體" pitchFamily="65" charset="-120"/>
              <a:ea typeface="標楷體" pitchFamily="65" charset="-120"/>
              <a:cs typeface="Times New Roman" pitchFamily="18" charset="0"/>
            </a:endParaRPr>
          </a:p>
          <a:p>
            <a:endParaRPr lang="en-US" altLang="zh-TW" dirty="0"/>
          </a:p>
          <a:p>
            <a:pPr>
              <a:buNone/>
            </a:pPr>
            <a:endParaRPr lang="en-US" altLang="zh-TW" dirty="0" smtClean="0"/>
          </a:p>
          <a:p>
            <a:pPr>
              <a:buFont typeface="Wingdings" pitchFamily="2" charset="2"/>
              <a:buChar char="Ø"/>
            </a:pPr>
            <a:r>
              <a:rPr lang="zh-TW" altLang="en-US" dirty="0" smtClean="0">
                <a:latin typeface="標楷體" pitchFamily="65" charset="-120"/>
                <a:ea typeface="標楷體" pitchFamily="65" charset="-120"/>
              </a:rPr>
              <a:t>當發生一次巨災時，股價的瞬間變化為：</a:t>
            </a:r>
            <a:endParaRPr lang="en-US" altLang="zh-TW" dirty="0" smtClean="0">
              <a:latin typeface="標楷體" pitchFamily="65" charset="-120"/>
              <a:ea typeface="標楷體" pitchFamily="65" charset="-120"/>
            </a:endParaRPr>
          </a:p>
          <a:p>
            <a:endParaRPr lang="en-US" altLang="zh-TW" dirty="0" smtClean="0"/>
          </a:p>
          <a:p>
            <a:endParaRPr lang="en-US" altLang="zh-TW" dirty="0" smtClean="0"/>
          </a:p>
          <a:p>
            <a:pPr>
              <a:buFont typeface="Wingdings" pitchFamily="2" charset="2"/>
              <a:buChar char="Ø"/>
            </a:pPr>
            <a:r>
              <a:rPr lang="zh-TW" altLang="en-US" dirty="0" smtClean="0">
                <a:solidFill>
                  <a:srgbClr val="FF0000"/>
                </a:solidFill>
                <a:latin typeface="標楷體" pitchFamily="65" charset="-120"/>
                <a:ea typeface="標楷體" pitchFamily="65" charset="-120"/>
              </a:rPr>
              <a:t>不論股價高低</a:t>
            </a:r>
            <a:r>
              <a:rPr lang="zh-TW" altLang="en-US" dirty="0" smtClean="0">
                <a:latin typeface="標楷體" pitchFamily="65" charset="-120"/>
                <a:ea typeface="標楷體" pitchFamily="65" charset="-120"/>
              </a:rPr>
              <a:t>，其降幅皆為：</a:t>
            </a:r>
            <a:endParaRPr lang="en-US" altLang="zh-TW" dirty="0" smtClean="0">
              <a:latin typeface="標楷體" pitchFamily="65" charset="-120"/>
              <a:ea typeface="標楷體" pitchFamily="65" charset="-120"/>
            </a:endParaRPr>
          </a:p>
        </p:txBody>
      </p:sp>
      <p:graphicFrame>
        <p:nvGraphicFramePr>
          <p:cNvPr id="4" name="物件 3"/>
          <p:cNvGraphicFramePr>
            <a:graphicFrameLocks noChangeAspect="1"/>
          </p:cNvGraphicFramePr>
          <p:nvPr/>
        </p:nvGraphicFramePr>
        <p:xfrm>
          <a:off x="406615" y="1928802"/>
          <a:ext cx="7665847" cy="642942"/>
        </p:xfrm>
        <a:graphic>
          <a:graphicData uri="http://schemas.openxmlformats.org/presentationml/2006/ole">
            <p:oleObj spid="_x0000_s1102" name="方程式" r:id="rId3" imgW="3937000" imgH="330200" progId="Equation.3">
              <p:embed/>
            </p:oleObj>
          </a:graphicData>
        </a:graphic>
      </p:graphicFrame>
      <p:graphicFrame>
        <p:nvGraphicFramePr>
          <p:cNvPr id="5" name="物件 4"/>
          <p:cNvGraphicFramePr>
            <a:graphicFrameLocks noChangeAspect="1"/>
          </p:cNvGraphicFramePr>
          <p:nvPr/>
        </p:nvGraphicFramePr>
        <p:xfrm>
          <a:off x="2500298" y="3687275"/>
          <a:ext cx="3571901" cy="741857"/>
        </p:xfrm>
        <a:graphic>
          <a:graphicData uri="http://schemas.openxmlformats.org/presentationml/2006/ole">
            <p:oleObj spid="_x0000_s1103" name="方程式" r:id="rId4" imgW="1651000" imgH="342900" progId="Equation.3">
              <p:embed/>
            </p:oleObj>
          </a:graphicData>
        </a:graphic>
      </p:graphicFrame>
      <p:graphicFrame>
        <p:nvGraphicFramePr>
          <p:cNvPr id="1041" name="Object 17"/>
          <p:cNvGraphicFramePr>
            <a:graphicFrameLocks noChangeAspect="1"/>
          </p:cNvGraphicFramePr>
          <p:nvPr/>
        </p:nvGraphicFramePr>
        <p:xfrm>
          <a:off x="1951038" y="5545158"/>
          <a:ext cx="4670425" cy="741362"/>
        </p:xfrm>
        <a:graphic>
          <a:graphicData uri="http://schemas.openxmlformats.org/presentationml/2006/ole">
            <p:oleObj spid="_x0000_s1104" name="方程式" r:id="rId5" imgW="2159000" imgH="342900" progId="Equation.3">
              <p:embed/>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0" y="1600200"/>
            <a:ext cx="9144000" cy="4525963"/>
          </a:xfrm>
        </p:spPr>
        <p:txBody>
          <a:bodyPr/>
          <a:lstStyle/>
          <a:p>
            <a:pPr>
              <a:buFont typeface="Wingdings" pitchFamily="2" charset="2"/>
              <a:buChar char="Ø"/>
            </a:pPr>
            <a:r>
              <a:rPr lang="zh-TW" altLang="en-US" b="1" dirty="0" smtClean="0">
                <a:latin typeface="標楷體" pitchFamily="65" charset="-120"/>
                <a:ea typeface="標楷體" pitchFamily="65" charset="-120"/>
              </a:rPr>
              <a:t>以複合選擇權及結構式模型</a:t>
            </a:r>
            <a:r>
              <a:rPr lang="en-US" altLang="zh-TW" b="1" dirty="0" smtClean="0">
                <a:latin typeface="標楷體" pitchFamily="65" charset="-120"/>
                <a:ea typeface="標楷體" pitchFamily="65" charset="-120"/>
              </a:rPr>
              <a:t>(Merton 1974)</a:t>
            </a:r>
            <a:r>
              <a:rPr lang="zh-TW" altLang="en-US" b="1" dirty="0" smtClean="0">
                <a:latin typeface="標楷體" pitchFamily="65" charset="-120"/>
                <a:ea typeface="標楷體" pitchFamily="65" charset="-120"/>
              </a:rPr>
              <a:t>評價</a:t>
            </a:r>
            <a:endParaRPr lang="zh-TW" altLang="en-US" b="1" dirty="0">
              <a:latin typeface="標楷體" pitchFamily="65" charset="-120"/>
              <a:ea typeface="標楷體" pitchFamily="65" charset="-120"/>
            </a:endParaRPr>
          </a:p>
        </p:txBody>
      </p:sp>
      <p:sp>
        <p:nvSpPr>
          <p:cNvPr id="4" name="標題 1"/>
          <p:cNvSpPr>
            <a:spLocks noGrp="1"/>
          </p:cNvSpPr>
          <p:nvPr>
            <p:ph type="title"/>
          </p:nvPr>
        </p:nvSpPr>
        <p:spPr>
          <a:xfrm>
            <a:off x="0" y="-24"/>
            <a:ext cx="9144000" cy="1143000"/>
          </a:xfrm>
        </p:spPr>
        <p:txBody>
          <a:bodyPr>
            <a:normAutofit/>
          </a:bodyPr>
          <a:lstStyle/>
          <a:p>
            <a:r>
              <a:rPr lang="zh-TW" altLang="en-US" sz="3600" b="1" u="sng" dirty="0" smtClean="0">
                <a:latin typeface="標楷體" pitchFamily="65" charset="-120"/>
                <a:ea typeface="標楷體" pitchFamily="65" charset="-120"/>
              </a:rPr>
              <a:t>研究方法</a:t>
            </a:r>
            <a:endParaRPr lang="zh-TW" altLang="en-US" sz="3600" b="1" u="sng" dirty="0">
              <a:latin typeface="標楷體" pitchFamily="65" charset="-120"/>
              <a:ea typeface="標楷體" pitchFamily="65" charset="-120"/>
            </a:endParaRPr>
          </a:p>
        </p:txBody>
      </p:sp>
      <p:graphicFrame>
        <p:nvGraphicFramePr>
          <p:cNvPr id="5" name="物件 4"/>
          <p:cNvGraphicFramePr>
            <a:graphicFrameLocks noChangeAspect="1"/>
          </p:cNvGraphicFramePr>
          <p:nvPr/>
        </p:nvGraphicFramePr>
        <p:xfrm>
          <a:off x="500034" y="2491355"/>
          <a:ext cx="8286808" cy="509017"/>
        </p:xfrm>
        <a:graphic>
          <a:graphicData uri="http://schemas.openxmlformats.org/presentationml/2006/ole">
            <p:oleObj spid="_x0000_s23559" name="方程式" r:id="rId3" imgW="5168900" imgH="317500" progId="Equation.3">
              <p:embed/>
            </p:oleObj>
          </a:graphicData>
        </a:graphic>
      </p:graphicFrame>
      <p:pic>
        <p:nvPicPr>
          <p:cNvPr id="23555" name="Picture 3" descr="C:\Users\Joey\Desktop\2014-10-05_184637.png"/>
          <p:cNvPicPr>
            <a:picLocks noChangeAspect="1" noChangeArrowheads="1"/>
          </p:cNvPicPr>
          <p:nvPr/>
        </p:nvPicPr>
        <p:blipFill>
          <a:blip r:embed="rId4" cstate="print"/>
          <a:srcRect/>
          <a:stretch>
            <a:fillRect/>
          </a:stretch>
        </p:blipFill>
        <p:spPr bwMode="auto">
          <a:xfrm>
            <a:off x="0" y="4000504"/>
            <a:ext cx="4473923" cy="2000264"/>
          </a:xfrm>
          <a:prstGeom prst="rect">
            <a:avLst/>
          </a:prstGeom>
          <a:noFill/>
        </p:spPr>
      </p:pic>
      <p:pic>
        <p:nvPicPr>
          <p:cNvPr id="23556" name="Picture 4" descr="C:\Users\Joey\Desktop\2014-10-05_184625.png"/>
          <p:cNvPicPr>
            <a:picLocks noChangeAspect="1" noChangeArrowheads="1"/>
          </p:cNvPicPr>
          <p:nvPr/>
        </p:nvPicPr>
        <p:blipFill>
          <a:blip r:embed="rId5" cstate="print"/>
          <a:srcRect/>
          <a:stretch>
            <a:fillRect/>
          </a:stretch>
        </p:blipFill>
        <p:spPr bwMode="auto">
          <a:xfrm>
            <a:off x="4844274" y="4071942"/>
            <a:ext cx="4299726" cy="1857388"/>
          </a:xfrm>
          <a:prstGeom prst="rect">
            <a:avLst/>
          </a:prstGeom>
          <a:noFill/>
        </p:spPr>
      </p:pic>
      <p:cxnSp>
        <p:nvCxnSpPr>
          <p:cNvPr id="9" name="直線接點 8"/>
          <p:cNvCxnSpPr/>
          <p:nvPr/>
        </p:nvCxnSpPr>
        <p:spPr>
          <a:xfrm>
            <a:off x="4500562" y="5715016"/>
            <a:ext cx="714380" cy="0"/>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rot="5400000" flipH="1" flipV="1">
            <a:off x="4536281" y="5036355"/>
            <a:ext cx="1357322" cy="1588"/>
          </a:xfrm>
          <a:prstGeom prst="straightConnector1">
            <a:avLst/>
          </a:prstGeom>
          <a:ln>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928670"/>
          </a:xfrm>
        </p:spPr>
        <p:txBody>
          <a:bodyPr>
            <a:normAutofit/>
          </a:bodyPr>
          <a:lstStyle/>
          <a:p>
            <a:r>
              <a:rPr lang="zh-TW" altLang="en-US" sz="3600" b="1" u="sng" dirty="0" smtClean="0">
                <a:latin typeface="標楷體" pitchFamily="65" charset="-120"/>
                <a:ea typeface="標楷體" pitchFamily="65" charset="-120"/>
              </a:rPr>
              <a:t>此研究的優勢</a:t>
            </a:r>
            <a:endParaRPr lang="zh-TW" altLang="en-US" sz="3600" b="1" u="sng" dirty="0">
              <a:latin typeface="標楷體" pitchFamily="65" charset="-120"/>
              <a:ea typeface="標楷體" pitchFamily="65" charset="-120"/>
            </a:endParaRPr>
          </a:p>
        </p:txBody>
      </p:sp>
      <p:sp>
        <p:nvSpPr>
          <p:cNvPr id="3" name="內容版面配置區 2"/>
          <p:cNvSpPr>
            <a:spLocks noGrp="1"/>
          </p:cNvSpPr>
          <p:nvPr>
            <p:ph idx="1"/>
          </p:nvPr>
        </p:nvSpPr>
        <p:spPr>
          <a:xfrm>
            <a:off x="0" y="1071546"/>
            <a:ext cx="9144000" cy="3429024"/>
          </a:xfrm>
        </p:spPr>
        <p:txBody>
          <a:bodyPr>
            <a:normAutofit/>
          </a:bodyPr>
          <a:lstStyle/>
          <a:p>
            <a:pPr>
              <a:buFont typeface="Wingdings" pitchFamily="2" charset="2"/>
              <a:buChar char="Ø"/>
            </a:pPr>
            <a:r>
              <a:rPr lang="en-US" altLang="zh-TW" b="1" dirty="0" smtClean="0">
                <a:latin typeface="標楷體" pitchFamily="65" charset="-120"/>
                <a:ea typeface="標楷體" pitchFamily="65" charset="-120"/>
                <a:cs typeface="Times New Roman" pitchFamily="18" charset="0"/>
              </a:rPr>
              <a:t>1.</a:t>
            </a:r>
            <a:r>
              <a:rPr lang="zh-TW" altLang="en-US" dirty="0" smtClean="0">
                <a:latin typeface="標楷體" pitchFamily="65" charset="-120"/>
                <a:ea typeface="標楷體" pitchFamily="65" charset="-120"/>
                <a:cs typeface="Times New Roman" pitchFamily="18" charset="0"/>
              </a:rPr>
              <a:t> </a:t>
            </a:r>
            <a:r>
              <a:rPr lang="zh-TW" altLang="en-US" b="1" dirty="0" smtClean="0">
                <a:latin typeface="標楷體" pitchFamily="65" charset="-120"/>
                <a:ea typeface="標楷體" pitchFamily="65" charset="-120"/>
                <a:cs typeface="Times New Roman" pitchFamily="18" charset="0"/>
              </a:rPr>
              <a:t>正確估計巨災對公司價值的影響</a:t>
            </a:r>
            <a:endParaRPr lang="en-US" altLang="zh-TW" b="1" dirty="0" smtClean="0">
              <a:latin typeface="標楷體" pitchFamily="65" charset="-120"/>
              <a:ea typeface="標楷體" pitchFamily="65" charset="-120"/>
              <a:cs typeface="Times New Roman" pitchFamily="18" charset="0"/>
            </a:endParaRPr>
          </a:p>
          <a:p>
            <a:pPr>
              <a:buNone/>
            </a:pPr>
            <a:r>
              <a:rPr lang="zh-TW" altLang="en-US" dirty="0" smtClean="0">
                <a:latin typeface="標楷體" pitchFamily="65" charset="-120"/>
                <a:ea typeface="標楷體" pitchFamily="65" charset="-120"/>
                <a:cs typeface="Times New Roman" pitchFamily="18" charset="0"/>
              </a:rPr>
              <a:t>     →發生巨災時，直接從</a:t>
            </a:r>
            <a:r>
              <a:rPr lang="zh-TW" altLang="en-US" dirty="0" smtClean="0">
                <a:solidFill>
                  <a:srgbClr val="FF0000"/>
                </a:solidFill>
                <a:latin typeface="標楷體" pitchFamily="65" charset="-120"/>
                <a:ea typeface="標楷體" pitchFamily="65" charset="-120"/>
                <a:cs typeface="Times New Roman" pitchFamily="18" charset="0"/>
              </a:rPr>
              <a:t>公司價值中扣除出    </a:t>
            </a:r>
            <a:r>
              <a:rPr lang="en-US" altLang="zh-TW" dirty="0" smtClean="0">
                <a:solidFill>
                  <a:srgbClr val="FF0000"/>
                </a:solidFill>
                <a:latin typeface="標楷體" pitchFamily="65" charset="-120"/>
                <a:ea typeface="標楷體" pitchFamily="65" charset="-120"/>
                <a:cs typeface="Times New Roman" pitchFamily="18" charset="0"/>
              </a:rPr>
              <a:t>	   </a:t>
            </a:r>
            <a:r>
              <a:rPr lang="zh-TW" altLang="en-US" dirty="0" smtClean="0">
                <a:solidFill>
                  <a:srgbClr val="FF0000"/>
                </a:solidFill>
                <a:latin typeface="標楷體" pitchFamily="65" charset="-120"/>
                <a:ea typeface="標楷體" pitchFamily="65" charset="-120"/>
                <a:cs typeface="Times New Roman" pitchFamily="18" charset="0"/>
              </a:rPr>
              <a:t>險金額</a:t>
            </a:r>
            <a:r>
              <a:rPr lang="zh-TW" altLang="en-US" dirty="0" smtClean="0">
                <a:latin typeface="標楷體" pitchFamily="65" charset="-120"/>
                <a:ea typeface="標楷體" pitchFamily="65" charset="-120"/>
                <a:cs typeface="Times New Roman" pitchFamily="18" charset="0"/>
              </a:rPr>
              <a:t>，較貼近實務</a:t>
            </a:r>
            <a:endParaRPr lang="en-US" altLang="zh-TW" dirty="0" smtClean="0">
              <a:latin typeface="標楷體" pitchFamily="65" charset="-120"/>
              <a:ea typeface="標楷體" pitchFamily="65" charset="-120"/>
              <a:cs typeface="Times New Roman" pitchFamily="18" charset="0"/>
            </a:endParaRPr>
          </a:p>
          <a:p>
            <a:pPr>
              <a:buNone/>
            </a:pPr>
            <a:r>
              <a:rPr lang="en-US" altLang="zh-TW" dirty="0" smtClean="0">
                <a:latin typeface="標楷體" pitchFamily="65" charset="-120"/>
                <a:ea typeface="標楷體" pitchFamily="65" charset="-120"/>
                <a:cs typeface="Times New Roman" pitchFamily="18" charset="0"/>
              </a:rPr>
              <a:t>	</a:t>
            </a:r>
            <a:r>
              <a:rPr lang="zh-TW" altLang="en-US" dirty="0" smtClean="0">
                <a:latin typeface="標楷體" pitchFamily="65" charset="-120"/>
                <a:ea typeface="標楷體" pitchFamily="65" charset="-120"/>
                <a:cs typeface="Times New Roman" pitchFamily="18" charset="0"/>
              </a:rPr>
              <a:t>   →利用</a:t>
            </a:r>
            <a:r>
              <a:rPr lang="zh-TW" altLang="en-US" dirty="0" smtClean="0">
                <a:solidFill>
                  <a:srgbClr val="FF0000"/>
                </a:solidFill>
                <a:latin typeface="標楷體" pitchFamily="65" charset="-120"/>
                <a:ea typeface="標楷體" pitchFamily="65" charset="-120"/>
                <a:cs typeface="Times New Roman" pitchFamily="18" charset="0"/>
              </a:rPr>
              <a:t>結構式信用風險模型</a:t>
            </a:r>
            <a:r>
              <a:rPr lang="zh-TW" altLang="en-US" dirty="0" smtClean="0">
                <a:latin typeface="標楷體" pitchFamily="65" charset="-120"/>
                <a:ea typeface="標楷體" pitchFamily="65" charset="-120"/>
                <a:cs typeface="Times New Roman" pitchFamily="18" charset="0"/>
              </a:rPr>
              <a:t>衡量發生巨災</a:t>
            </a:r>
            <a:r>
              <a:rPr lang="en-US" altLang="zh-TW" dirty="0" smtClean="0">
                <a:latin typeface="標楷體" pitchFamily="65" charset="-120"/>
                <a:ea typeface="標楷體" pitchFamily="65" charset="-120"/>
                <a:cs typeface="Times New Roman" pitchFamily="18" charset="0"/>
              </a:rPr>
              <a:t>	  </a:t>
            </a:r>
            <a:r>
              <a:rPr lang="zh-TW" altLang="en-US" dirty="0" smtClean="0">
                <a:latin typeface="標楷體" pitchFamily="65" charset="-120"/>
                <a:ea typeface="標楷體" pitchFamily="65" charset="-120"/>
                <a:cs typeface="Times New Roman" pitchFamily="18" charset="0"/>
              </a:rPr>
              <a:t> 時公司價值變動，發現</a:t>
            </a:r>
            <a:r>
              <a:rPr lang="zh-TW" altLang="en-US" dirty="0" smtClean="0">
                <a:solidFill>
                  <a:srgbClr val="FF0000"/>
                </a:solidFill>
                <a:latin typeface="標楷體" pitchFamily="65" charset="-120"/>
                <a:ea typeface="標楷體" pitchFamily="65" charset="-120"/>
                <a:cs typeface="Times New Roman" pitchFamily="18" charset="0"/>
              </a:rPr>
              <a:t>低公司價值</a:t>
            </a:r>
            <a:r>
              <a:rPr lang="en-US" altLang="zh-TW" dirty="0" smtClean="0">
                <a:solidFill>
                  <a:srgbClr val="FF0000"/>
                </a:solidFill>
                <a:latin typeface="標楷體" pitchFamily="65" charset="-120"/>
                <a:ea typeface="標楷體" pitchFamily="65" charset="-120"/>
                <a:cs typeface="Times New Roman" pitchFamily="18" charset="0"/>
              </a:rPr>
              <a:t>(</a:t>
            </a:r>
            <a:r>
              <a:rPr lang="zh-TW" altLang="en-US" dirty="0" smtClean="0">
                <a:solidFill>
                  <a:srgbClr val="FF0000"/>
                </a:solidFill>
                <a:latin typeface="標楷體" pitchFamily="65" charset="-120"/>
                <a:ea typeface="標楷體" pitchFamily="65" charset="-120"/>
                <a:cs typeface="Times New Roman" pitchFamily="18" charset="0"/>
              </a:rPr>
              <a:t>低</a:t>
            </a:r>
            <a:r>
              <a:rPr lang="en-US" altLang="zh-TW" dirty="0" smtClean="0">
                <a:solidFill>
                  <a:srgbClr val="FF0000"/>
                </a:solidFill>
                <a:latin typeface="標楷體" pitchFamily="65" charset="-120"/>
                <a:ea typeface="標楷體" pitchFamily="65" charset="-120"/>
                <a:cs typeface="Times New Roman" pitchFamily="18" charset="0"/>
              </a:rPr>
              <a:t>	   </a:t>
            </a:r>
            <a:r>
              <a:rPr lang="zh-TW" altLang="en-US" dirty="0" smtClean="0">
                <a:solidFill>
                  <a:srgbClr val="FF0000"/>
                </a:solidFill>
                <a:latin typeface="標楷體" pitchFamily="65" charset="-120"/>
                <a:ea typeface="標楷體" pitchFamily="65" charset="-120"/>
                <a:cs typeface="Times New Roman" pitchFamily="18" charset="0"/>
              </a:rPr>
              <a:t>股價</a:t>
            </a:r>
            <a:r>
              <a:rPr lang="en-US" altLang="zh-TW" dirty="0" smtClean="0">
                <a:solidFill>
                  <a:srgbClr val="FF0000"/>
                </a:solidFill>
                <a:latin typeface="標楷體" pitchFamily="65" charset="-120"/>
                <a:ea typeface="標楷體" pitchFamily="65" charset="-120"/>
                <a:cs typeface="Times New Roman" pitchFamily="18" charset="0"/>
              </a:rPr>
              <a:t>)</a:t>
            </a:r>
            <a:r>
              <a:rPr lang="zh-TW" altLang="en-US" dirty="0" smtClean="0">
                <a:solidFill>
                  <a:srgbClr val="FF0000"/>
                </a:solidFill>
                <a:latin typeface="標楷體" pitchFamily="65" charset="-120"/>
                <a:ea typeface="標楷體" pitchFamily="65" charset="-120"/>
                <a:cs typeface="Times New Roman" pitchFamily="18" charset="0"/>
              </a:rPr>
              <a:t>其跌幅較小</a:t>
            </a:r>
            <a:endParaRPr lang="en-US" altLang="zh-TW" dirty="0" smtClean="0">
              <a:solidFill>
                <a:srgbClr val="FF0000"/>
              </a:solidFill>
              <a:latin typeface="標楷體" pitchFamily="65" charset="-120"/>
              <a:ea typeface="標楷體" pitchFamily="65" charset="-120"/>
              <a:cs typeface="Times New Roman" pitchFamily="18" charset="0"/>
            </a:endParaRPr>
          </a:p>
        </p:txBody>
      </p:sp>
      <p:pic>
        <p:nvPicPr>
          <p:cNvPr id="20499" name="Picture 19" descr="C:\Users\Joey\Desktop\2014-10-05_185128.png"/>
          <p:cNvPicPr>
            <a:picLocks noChangeAspect="1" noChangeArrowheads="1"/>
          </p:cNvPicPr>
          <p:nvPr/>
        </p:nvPicPr>
        <p:blipFill>
          <a:blip r:embed="rId2" cstate="print"/>
          <a:srcRect/>
          <a:stretch>
            <a:fillRect/>
          </a:stretch>
        </p:blipFill>
        <p:spPr bwMode="auto">
          <a:xfrm>
            <a:off x="2285984" y="4315826"/>
            <a:ext cx="5214974" cy="254217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0" y="1600201"/>
            <a:ext cx="9144000" cy="1471609"/>
          </a:xfrm>
        </p:spPr>
        <p:txBody>
          <a:bodyPr/>
          <a:lstStyle/>
          <a:p>
            <a:pPr>
              <a:buFont typeface="Wingdings" pitchFamily="2" charset="2"/>
              <a:buChar char="Ø"/>
            </a:pPr>
            <a:r>
              <a:rPr lang="en-US" altLang="zh-TW" b="1" dirty="0" smtClean="0">
                <a:latin typeface="標楷體" pitchFamily="65" charset="-120"/>
                <a:ea typeface="標楷體" pitchFamily="65" charset="-120"/>
                <a:cs typeface="Times New Roman" pitchFamily="18" charset="0"/>
              </a:rPr>
              <a:t>2.</a:t>
            </a:r>
            <a:r>
              <a:rPr lang="zh-TW" altLang="en-US" b="1" dirty="0" smtClean="0">
                <a:latin typeface="標楷體" pitchFamily="65" charset="-120"/>
                <a:ea typeface="標楷體" pitchFamily="65" charset="-120"/>
                <a:cs typeface="Times New Roman" pitchFamily="18" charset="0"/>
              </a:rPr>
              <a:t> 考慮保險公司破產風險</a:t>
            </a:r>
            <a:endParaRPr lang="en-US" altLang="zh-TW" b="1" dirty="0" smtClean="0">
              <a:latin typeface="標楷體" pitchFamily="65" charset="-120"/>
              <a:ea typeface="標楷體" pitchFamily="65" charset="-120"/>
              <a:cs typeface="Times New Roman" pitchFamily="18" charset="0"/>
            </a:endParaRPr>
          </a:p>
          <a:p>
            <a:pPr>
              <a:buNone/>
            </a:pPr>
            <a:r>
              <a:rPr lang="zh-TW" altLang="en-US" b="1" dirty="0" smtClean="0">
                <a:latin typeface="標楷體" pitchFamily="65" charset="-120"/>
                <a:ea typeface="標楷體" pitchFamily="65" charset="-120"/>
                <a:cs typeface="Times New Roman" pitchFamily="18" charset="0"/>
              </a:rPr>
              <a:t>　　 →</a:t>
            </a:r>
            <a:r>
              <a:rPr lang="zh-TW" altLang="en-US" dirty="0" smtClean="0">
                <a:latin typeface="標楷體" pitchFamily="65" charset="-120"/>
                <a:ea typeface="標楷體" pitchFamily="65" charset="-120"/>
                <a:cs typeface="Times New Roman" pitchFamily="18" charset="0"/>
              </a:rPr>
              <a:t>若公司價值低於公司債價值，直接清算</a:t>
            </a:r>
            <a:endParaRPr lang="en-US" altLang="zh-TW" dirty="0" smtClean="0">
              <a:latin typeface="標楷體" pitchFamily="65" charset="-120"/>
              <a:ea typeface="標楷體" pitchFamily="65" charset="-120"/>
              <a:cs typeface="Times New Roman" pitchFamily="18" charset="0"/>
            </a:endParaRPr>
          </a:p>
          <a:p>
            <a:endParaRPr lang="zh-TW" altLang="en-US" dirty="0"/>
          </a:p>
        </p:txBody>
      </p:sp>
      <p:sp>
        <p:nvSpPr>
          <p:cNvPr id="5" name="標題 1"/>
          <p:cNvSpPr>
            <a:spLocks noGrp="1"/>
          </p:cNvSpPr>
          <p:nvPr>
            <p:ph type="title"/>
          </p:nvPr>
        </p:nvSpPr>
        <p:spPr>
          <a:xfrm>
            <a:off x="0" y="0"/>
            <a:ext cx="9144000" cy="928670"/>
          </a:xfrm>
        </p:spPr>
        <p:txBody>
          <a:bodyPr>
            <a:normAutofit/>
          </a:bodyPr>
          <a:lstStyle/>
          <a:p>
            <a:r>
              <a:rPr lang="zh-TW" altLang="en-US" sz="3600" b="1" u="sng" dirty="0" smtClean="0">
                <a:latin typeface="標楷體" pitchFamily="65" charset="-120"/>
                <a:ea typeface="標楷體" pitchFamily="65" charset="-120"/>
              </a:rPr>
              <a:t>此研究的優勢</a:t>
            </a:r>
            <a:endParaRPr lang="zh-TW" altLang="en-US" sz="3600" b="1" u="sng" dirty="0">
              <a:latin typeface="標楷體" pitchFamily="65" charset="-120"/>
              <a:ea typeface="標楷體" pitchFamily="65" charset="-120"/>
            </a:endParaRPr>
          </a:p>
        </p:txBody>
      </p:sp>
      <p:pic>
        <p:nvPicPr>
          <p:cNvPr id="24578" name="Picture 2" descr="C:\Users\Joey\Desktop\2014-10-05_185512.png"/>
          <p:cNvPicPr>
            <a:picLocks noChangeAspect="1" noChangeArrowheads="1"/>
          </p:cNvPicPr>
          <p:nvPr/>
        </p:nvPicPr>
        <p:blipFill>
          <a:blip r:embed="rId2" cstate="print"/>
          <a:srcRect/>
          <a:stretch>
            <a:fillRect/>
          </a:stretch>
        </p:blipFill>
        <p:spPr bwMode="auto">
          <a:xfrm>
            <a:off x="1357290" y="3071810"/>
            <a:ext cx="5967423" cy="3685857"/>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0" y="1171573"/>
            <a:ext cx="9144000" cy="1328733"/>
          </a:xfrm>
        </p:spPr>
        <p:txBody>
          <a:bodyPr>
            <a:normAutofit/>
          </a:bodyPr>
          <a:lstStyle/>
          <a:p>
            <a:pPr>
              <a:buFont typeface="Wingdings" pitchFamily="2" charset="2"/>
              <a:buChar char="Ø"/>
            </a:pPr>
            <a:r>
              <a:rPr lang="en-US" altLang="zh-TW" b="1" dirty="0" smtClean="0">
                <a:latin typeface="標楷體" pitchFamily="65" charset="-120"/>
                <a:ea typeface="標楷體" pitchFamily="65" charset="-120"/>
                <a:cs typeface="Times New Roman" pitchFamily="18" charset="0"/>
              </a:rPr>
              <a:t>3.</a:t>
            </a:r>
            <a:r>
              <a:rPr lang="zh-TW" altLang="en-US" b="1" dirty="0" smtClean="0">
                <a:latin typeface="標楷體" pitchFamily="65" charset="-120"/>
                <a:ea typeface="標楷體" pitchFamily="65" charset="-120"/>
                <a:cs typeface="Times New Roman" pitchFamily="18" charset="0"/>
              </a:rPr>
              <a:t> 賣權履約後的股權稀釋效果</a:t>
            </a:r>
            <a:endParaRPr lang="en-US" altLang="zh-TW" b="1" dirty="0" smtClean="0">
              <a:latin typeface="標楷體" pitchFamily="65" charset="-120"/>
              <a:ea typeface="標楷體" pitchFamily="65" charset="-120"/>
              <a:cs typeface="Times New Roman" pitchFamily="18" charset="0"/>
            </a:endParaRPr>
          </a:p>
          <a:p>
            <a:pPr>
              <a:buNone/>
            </a:pPr>
            <a:r>
              <a:rPr lang="zh-TW" altLang="en-US" dirty="0" smtClean="0">
                <a:latin typeface="標楷體" pitchFamily="65" charset="-120"/>
                <a:ea typeface="標楷體" pitchFamily="65" charset="-120"/>
                <a:cs typeface="Times New Roman" pitchFamily="18" charset="0"/>
              </a:rPr>
              <a:t>     →賣權履約時，若正好為公司債到期日，則：</a:t>
            </a:r>
            <a:endParaRPr lang="en-US" altLang="zh-TW" dirty="0" smtClean="0">
              <a:latin typeface="標楷體" pitchFamily="65" charset="-120"/>
              <a:ea typeface="標楷體" pitchFamily="65" charset="-120"/>
              <a:cs typeface="Times New Roman" pitchFamily="18" charset="0"/>
            </a:endParaRPr>
          </a:p>
          <a:p>
            <a:pPr>
              <a:buNone/>
            </a:pPr>
            <a:endParaRPr lang="zh-TW" altLang="en-US" dirty="0"/>
          </a:p>
        </p:txBody>
      </p:sp>
      <p:graphicFrame>
        <p:nvGraphicFramePr>
          <p:cNvPr id="22530" name="Object 2"/>
          <p:cNvGraphicFramePr>
            <a:graphicFrameLocks noChangeAspect="1"/>
          </p:cNvGraphicFramePr>
          <p:nvPr/>
        </p:nvGraphicFramePr>
        <p:xfrm>
          <a:off x="1571625" y="2571744"/>
          <a:ext cx="4997450" cy="3132137"/>
        </p:xfrm>
        <a:graphic>
          <a:graphicData uri="http://schemas.openxmlformats.org/presentationml/2006/ole">
            <p:oleObj spid="_x0000_s22535" name="方程式" r:id="rId3" imgW="2984500" imgH="1866900" progId="Equation.3">
              <p:embed/>
            </p:oleObj>
          </a:graphicData>
        </a:graphic>
      </p:graphicFrame>
      <p:sp>
        <p:nvSpPr>
          <p:cNvPr id="5" name="標題 1"/>
          <p:cNvSpPr>
            <a:spLocks noGrp="1"/>
          </p:cNvSpPr>
          <p:nvPr>
            <p:ph type="title"/>
          </p:nvPr>
        </p:nvSpPr>
        <p:spPr>
          <a:xfrm>
            <a:off x="0" y="0"/>
            <a:ext cx="9144000" cy="928670"/>
          </a:xfrm>
        </p:spPr>
        <p:txBody>
          <a:bodyPr>
            <a:normAutofit/>
          </a:bodyPr>
          <a:lstStyle/>
          <a:p>
            <a:r>
              <a:rPr lang="zh-TW" altLang="en-US" sz="3600" b="1" u="sng" dirty="0" smtClean="0">
                <a:latin typeface="標楷體" pitchFamily="65" charset="-120"/>
                <a:ea typeface="標楷體" pitchFamily="65" charset="-120"/>
              </a:rPr>
              <a:t>此研究的優勢</a:t>
            </a:r>
            <a:endParaRPr lang="zh-TW" altLang="en-US" sz="3600" b="1" u="sng" dirty="0">
              <a:latin typeface="標楷體" pitchFamily="65" charset="-120"/>
              <a:ea typeface="標楷體" pitchFamily="65" charset="-120"/>
            </a:endParaRPr>
          </a:p>
        </p:txBody>
      </p:sp>
      <p:sp>
        <p:nvSpPr>
          <p:cNvPr id="6" name="左大括弧 5"/>
          <p:cNvSpPr/>
          <p:nvPr/>
        </p:nvSpPr>
        <p:spPr>
          <a:xfrm>
            <a:off x="1071538" y="2714620"/>
            <a:ext cx="357190" cy="928694"/>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785794"/>
          </a:xfrm>
        </p:spPr>
        <p:txBody>
          <a:bodyPr/>
          <a:lstStyle/>
          <a:p>
            <a:r>
              <a:rPr lang="zh-TW" altLang="en-US" sz="3600" b="1" u="sng" dirty="0" smtClean="0">
                <a:latin typeface="標楷體" pitchFamily="65" charset="-120"/>
                <a:ea typeface="標楷體" pitchFamily="65" charset="-120"/>
                <a:cs typeface="Times New Roman" pitchFamily="18" charset="0"/>
              </a:rPr>
              <a:t>研究技巧</a:t>
            </a:r>
            <a:r>
              <a:rPr lang="zh-TW" altLang="en-US" sz="3600" b="1" dirty="0" smtClean="0">
                <a:latin typeface="標楷體" pitchFamily="65" charset="-120"/>
                <a:ea typeface="標楷體" pitchFamily="65" charset="-120"/>
                <a:cs typeface="Times New Roman" pitchFamily="18" charset="0"/>
              </a:rPr>
              <a:t>：</a:t>
            </a:r>
            <a:r>
              <a:rPr lang="en-US" altLang="zh-TW" b="1" dirty="0" err="1" smtClean="0">
                <a:latin typeface="Times New Roman" pitchFamily="18" charset="0"/>
                <a:cs typeface="Times New Roman" pitchFamily="18" charset="0"/>
              </a:rPr>
              <a:t>Bino</a:t>
            </a:r>
            <a:r>
              <a:rPr lang="en-US" altLang="zh-TW" b="1" dirty="0" smtClean="0">
                <a:latin typeface="Times New Roman" pitchFamily="18" charset="0"/>
                <a:cs typeface="Times New Roman" pitchFamily="18" charset="0"/>
              </a:rPr>
              <a:t>-Trinomial Tree</a:t>
            </a:r>
            <a:endParaRPr lang="zh-TW" altLang="en-US" b="1" dirty="0">
              <a:latin typeface="Times New Roman" pitchFamily="18" charset="0"/>
              <a:cs typeface="Times New Roman" pitchFamily="18" charset="0"/>
            </a:endParaRPr>
          </a:p>
        </p:txBody>
      </p:sp>
      <p:cxnSp>
        <p:nvCxnSpPr>
          <p:cNvPr id="8" name="直線單箭頭接點 7"/>
          <p:cNvCxnSpPr/>
          <p:nvPr/>
        </p:nvCxnSpPr>
        <p:spPr>
          <a:xfrm flipV="1">
            <a:off x="1643042" y="1714488"/>
            <a:ext cx="1714512" cy="8572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直線單箭頭接點 9"/>
          <p:cNvCxnSpPr/>
          <p:nvPr/>
        </p:nvCxnSpPr>
        <p:spPr>
          <a:xfrm>
            <a:off x="1643042" y="2571744"/>
            <a:ext cx="1714512" cy="114300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4" name="流程圖: 接點 13"/>
          <p:cNvSpPr/>
          <p:nvPr/>
        </p:nvSpPr>
        <p:spPr>
          <a:xfrm>
            <a:off x="1285852" y="2357430"/>
            <a:ext cx="357190" cy="357190"/>
          </a:xfrm>
          <a:prstGeom prst="flowChartConnector">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2" name="群組 21"/>
          <p:cNvGrpSpPr/>
          <p:nvPr/>
        </p:nvGrpSpPr>
        <p:grpSpPr>
          <a:xfrm>
            <a:off x="3428992" y="1928802"/>
            <a:ext cx="142876" cy="787613"/>
            <a:chOff x="3500430" y="2784263"/>
            <a:chExt cx="142876" cy="787613"/>
          </a:xfrm>
        </p:grpSpPr>
        <p:cxnSp>
          <p:nvCxnSpPr>
            <p:cNvPr id="18" name="直線接點 17"/>
            <p:cNvCxnSpPr/>
            <p:nvPr/>
          </p:nvCxnSpPr>
          <p:spPr>
            <a:xfrm rot="5400000">
              <a:off x="3178960" y="3177172"/>
              <a:ext cx="787613" cy="179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3500430" y="3143248"/>
              <a:ext cx="1428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3500430" y="3571876"/>
              <a:ext cx="142876" cy="0"/>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23" name="物件 22"/>
          <p:cNvGraphicFramePr>
            <a:graphicFrameLocks noChangeAspect="1"/>
          </p:cNvGraphicFramePr>
          <p:nvPr/>
        </p:nvGraphicFramePr>
        <p:xfrm>
          <a:off x="3571875" y="2143125"/>
          <a:ext cx="215900" cy="317500"/>
        </p:xfrm>
        <a:graphic>
          <a:graphicData uri="http://schemas.openxmlformats.org/presentationml/2006/ole">
            <p:oleObj spid="_x0000_s18015" name="方程式" r:id="rId3" imgW="215619" imgH="317087" progId="Equation.3">
              <p:embed/>
            </p:oleObj>
          </a:graphicData>
        </a:graphic>
      </p:graphicFrame>
      <p:graphicFrame>
        <p:nvGraphicFramePr>
          <p:cNvPr id="17414" name="Object 6"/>
          <p:cNvGraphicFramePr>
            <a:graphicFrameLocks noChangeAspect="1"/>
          </p:cNvGraphicFramePr>
          <p:nvPr/>
        </p:nvGraphicFramePr>
        <p:xfrm>
          <a:off x="3571875" y="2571750"/>
          <a:ext cx="228600" cy="317500"/>
        </p:xfrm>
        <a:graphic>
          <a:graphicData uri="http://schemas.openxmlformats.org/presentationml/2006/ole">
            <p:oleObj spid="_x0000_s18016" name="方程式" r:id="rId4" imgW="228501" imgH="317362" progId="Equation.3">
              <p:embed/>
            </p:oleObj>
          </a:graphicData>
        </a:graphic>
      </p:graphicFrame>
      <p:grpSp>
        <p:nvGrpSpPr>
          <p:cNvPr id="25" name="群組 24"/>
          <p:cNvGrpSpPr/>
          <p:nvPr/>
        </p:nvGrpSpPr>
        <p:grpSpPr>
          <a:xfrm>
            <a:off x="3428992" y="3929066"/>
            <a:ext cx="142876" cy="787613"/>
            <a:chOff x="3500430" y="2784263"/>
            <a:chExt cx="142876" cy="787613"/>
          </a:xfrm>
        </p:grpSpPr>
        <p:cxnSp>
          <p:nvCxnSpPr>
            <p:cNvPr id="26" name="直線接點 25"/>
            <p:cNvCxnSpPr/>
            <p:nvPr/>
          </p:nvCxnSpPr>
          <p:spPr>
            <a:xfrm rot="5400000">
              <a:off x="3178960" y="3177172"/>
              <a:ext cx="787613" cy="179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3500430" y="3143248"/>
              <a:ext cx="1428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3500430" y="3571876"/>
              <a:ext cx="142876" cy="0"/>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17415" name="Object 7"/>
          <p:cNvGraphicFramePr>
            <a:graphicFrameLocks noChangeAspect="1"/>
          </p:cNvGraphicFramePr>
          <p:nvPr/>
        </p:nvGraphicFramePr>
        <p:xfrm>
          <a:off x="3571875" y="4143375"/>
          <a:ext cx="215900" cy="317500"/>
        </p:xfrm>
        <a:graphic>
          <a:graphicData uri="http://schemas.openxmlformats.org/presentationml/2006/ole">
            <p:oleObj spid="_x0000_s18017" name="方程式" r:id="rId5" imgW="215619" imgH="317087" progId="Equation.3">
              <p:embed/>
            </p:oleObj>
          </a:graphicData>
        </a:graphic>
      </p:graphicFrame>
      <p:graphicFrame>
        <p:nvGraphicFramePr>
          <p:cNvPr id="17416" name="Object 8"/>
          <p:cNvGraphicFramePr>
            <a:graphicFrameLocks noChangeAspect="1"/>
          </p:cNvGraphicFramePr>
          <p:nvPr/>
        </p:nvGraphicFramePr>
        <p:xfrm>
          <a:off x="3571875" y="4572000"/>
          <a:ext cx="228600" cy="317500"/>
        </p:xfrm>
        <a:graphic>
          <a:graphicData uri="http://schemas.openxmlformats.org/presentationml/2006/ole">
            <p:oleObj spid="_x0000_s18018" name="方程式" r:id="rId6" imgW="228501" imgH="317362" progId="Equation.3">
              <p:embed/>
            </p:oleObj>
          </a:graphicData>
        </a:graphic>
      </p:graphicFrame>
      <p:cxnSp>
        <p:nvCxnSpPr>
          <p:cNvPr id="33" name="直線單箭頭接點 32"/>
          <p:cNvCxnSpPr/>
          <p:nvPr/>
        </p:nvCxnSpPr>
        <p:spPr>
          <a:xfrm flipV="1">
            <a:off x="3714744" y="857232"/>
            <a:ext cx="1714512" cy="8572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直線單箭頭接點 33"/>
          <p:cNvCxnSpPr>
            <a:endCxn id="58" idx="2"/>
          </p:cNvCxnSpPr>
          <p:nvPr/>
        </p:nvCxnSpPr>
        <p:spPr>
          <a:xfrm>
            <a:off x="3714744" y="1714488"/>
            <a:ext cx="1714512" cy="114300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7" name="直線單箭頭接點 36"/>
          <p:cNvCxnSpPr/>
          <p:nvPr/>
        </p:nvCxnSpPr>
        <p:spPr>
          <a:xfrm flipV="1">
            <a:off x="3714744" y="2857496"/>
            <a:ext cx="1714512" cy="8572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8" name="直線單箭頭接點 37"/>
          <p:cNvCxnSpPr/>
          <p:nvPr/>
        </p:nvCxnSpPr>
        <p:spPr>
          <a:xfrm>
            <a:off x="3714744" y="3714752"/>
            <a:ext cx="1714512" cy="114300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4" name="流程圖: 接點 43"/>
          <p:cNvSpPr/>
          <p:nvPr/>
        </p:nvSpPr>
        <p:spPr>
          <a:xfrm>
            <a:off x="3357554" y="1571612"/>
            <a:ext cx="357190" cy="357190"/>
          </a:xfrm>
          <a:prstGeom prst="flowChartConnector">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流程圖: 接點 46"/>
          <p:cNvSpPr/>
          <p:nvPr/>
        </p:nvSpPr>
        <p:spPr>
          <a:xfrm>
            <a:off x="3357554" y="3571876"/>
            <a:ext cx="357190" cy="357190"/>
          </a:xfrm>
          <a:prstGeom prst="flowChartConnector">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流程圖: 接點 47"/>
          <p:cNvSpPr/>
          <p:nvPr/>
        </p:nvSpPr>
        <p:spPr>
          <a:xfrm>
            <a:off x="3357554" y="5500702"/>
            <a:ext cx="357190" cy="357190"/>
          </a:xfrm>
          <a:prstGeom prst="flowChartConnector">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流程圖: 接點 49"/>
          <p:cNvSpPr/>
          <p:nvPr/>
        </p:nvSpPr>
        <p:spPr>
          <a:xfrm>
            <a:off x="5429256" y="6500834"/>
            <a:ext cx="357190" cy="357190"/>
          </a:xfrm>
          <a:prstGeom prst="flowChartConnector">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51" name="物件 50"/>
          <p:cNvGraphicFramePr>
            <a:graphicFrameLocks noChangeAspect="1"/>
          </p:cNvGraphicFramePr>
          <p:nvPr/>
        </p:nvGraphicFramePr>
        <p:xfrm>
          <a:off x="1357290" y="2428868"/>
          <a:ext cx="215900" cy="241300"/>
        </p:xfrm>
        <a:graphic>
          <a:graphicData uri="http://schemas.openxmlformats.org/presentationml/2006/ole">
            <p:oleObj spid="_x0000_s18019" name="方程式" r:id="rId7" imgW="215713" imgH="241091" progId="Equation.3">
              <p:embed/>
            </p:oleObj>
          </a:graphicData>
        </a:graphic>
      </p:graphicFrame>
      <p:graphicFrame>
        <p:nvGraphicFramePr>
          <p:cNvPr id="17422" name="Object 14"/>
          <p:cNvGraphicFramePr>
            <a:graphicFrameLocks noChangeAspect="1"/>
          </p:cNvGraphicFramePr>
          <p:nvPr/>
        </p:nvGraphicFramePr>
        <p:xfrm>
          <a:off x="3409944" y="1643050"/>
          <a:ext cx="304800" cy="241300"/>
        </p:xfrm>
        <a:graphic>
          <a:graphicData uri="http://schemas.openxmlformats.org/presentationml/2006/ole">
            <p:oleObj spid="_x0000_s18020" name="方程式" r:id="rId8" imgW="304668" imgH="241195" progId="Equation.3">
              <p:embed/>
            </p:oleObj>
          </a:graphicData>
        </a:graphic>
      </p:graphicFrame>
      <p:graphicFrame>
        <p:nvGraphicFramePr>
          <p:cNvPr id="17423" name="Object 15"/>
          <p:cNvGraphicFramePr>
            <a:graphicFrameLocks noChangeAspect="1"/>
          </p:cNvGraphicFramePr>
          <p:nvPr/>
        </p:nvGraphicFramePr>
        <p:xfrm>
          <a:off x="3384544" y="3643314"/>
          <a:ext cx="330200" cy="254000"/>
        </p:xfrm>
        <a:graphic>
          <a:graphicData uri="http://schemas.openxmlformats.org/presentationml/2006/ole">
            <p:oleObj spid="_x0000_s18021" name="方程式" r:id="rId9" imgW="330057" imgH="253890" progId="Equation.3">
              <p:embed/>
            </p:oleObj>
          </a:graphicData>
        </a:graphic>
      </p:graphicFrame>
      <p:sp>
        <p:nvSpPr>
          <p:cNvPr id="57" name="流程圖: 接點 56"/>
          <p:cNvSpPr/>
          <p:nvPr/>
        </p:nvSpPr>
        <p:spPr>
          <a:xfrm>
            <a:off x="5429256" y="714356"/>
            <a:ext cx="357190" cy="357190"/>
          </a:xfrm>
          <a:prstGeom prst="flowChartConnector">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流程圖: 接點 57"/>
          <p:cNvSpPr/>
          <p:nvPr/>
        </p:nvSpPr>
        <p:spPr>
          <a:xfrm>
            <a:off x="5429256" y="2643182"/>
            <a:ext cx="428628" cy="428628"/>
          </a:xfrm>
          <a:prstGeom prst="flowChartConnector">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流程圖: 接點 58"/>
          <p:cNvSpPr/>
          <p:nvPr/>
        </p:nvSpPr>
        <p:spPr>
          <a:xfrm>
            <a:off x="5429256" y="4714884"/>
            <a:ext cx="357190" cy="357190"/>
          </a:xfrm>
          <a:prstGeom prst="flowChartConnector">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7425" name="Object 17"/>
          <p:cNvGraphicFramePr>
            <a:graphicFrameLocks noChangeAspect="1"/>
          </p:cNvGraphicFramePr>
          <p:nvPr/>
        </p:nvGraphicFramePr>
        <p:xfrm>
          <a:off x="5464425" y="785794"/>
          <a:ext cx="322021" cy="225415"/>
        </p:xfrm>
        <a:graphic>
          <a:graphicData uri="http://schemas.openxmlformats.org/presentationml/2006/ole">
            <p:oleObj spid="_x0000_s18022" name="方程式" r:id="rId10" imgW="380835" imgH="266584" progId="Equation.3">
              <p:embed/>
            </p:oleObj>
          </a:graphicData>
        </a:graphic>
      </p:graphicFrame>
      <p:graphicFrame>
        <p:nvGraphicFramePr>
          <p:cNvPr id="17426" name="Object 18"/>
          <p:cNvGraphicFramePr>
            <a:graphicFrameLocks noChangeAspect="1"/>
          </p:cNvGraphicFramePr>
          <p:nvPr/>
        </p:nvGraphicFramePr>
        <p:xfrm>
          <a:off x="5429256" y="2714620"/>
          <a:ext cx="387350" cy="214312"/>
        </p:xfrm>
        <a:graphic>
          <a:graphicData uri="http://schemas.openxmlformats.org/presentationml/2006/ole">
            <p:oleObj spid="_x0000_s18023" name="方程式" r:id="rId11" imgW="457002" imgH="253890" progId="Equation.3">
              <p:embed/>
            </p:oleObj>
          </a:graphicData>
        </a:graphic>
      </p:graphicFrame>
      <p:graphicFrame>
        <p:nvGraphicFramePr>
          <p:cNvPr id="17427" name="Object 19"/>
          <p:cNvGraphicFramePr>
            <a:graphicFrameLocks noChangeAspect="1"/>
          </p:cNvGraphicFramePr>
          <p:nvPr/>
        </p:nvGraphicFramePr>
        <p:xfrm>
          <a:off x="5459413" y="4786322"/>
          <a:ext cx="333375" cy="225425"/>
        </p:xfrm>
        <a:graphic>
          <a:graphicData uri="http://schemas.openxmlformats.org/presentationml/2006/ole">
            <p:oleObj spid="_x0000_s18024" name="方程式" r:id="rId12" imgW="393359" imgH="266469" progId="Equation.3">
              <p:embed/>
            </p:oleObj>
          </a:graphicData>
        </a:graphic>
      </p:graphicFrame>
      <p:cxnSp>
        <p:nvCxnSpPr>
          <p:cNvPr id="64" name="直線單箭頭接點 63"/>
          <p:cNvCxnSpPr>
            <a:endCxn id="57" idx="2"/>
          </p:cNvCxnSpPr>
          <p:nvPr/>
        </p:nvCxnSpPr>
        <p:spPr>
          <a:xfrm flipV="1">
            <a:off x="3786182" y="892951"/>
            <a:ext cx="1643074" cy="1393041"/>
          </a:xfrm>
          <a:prstGeom prst="straightConnector1">
            <a:avLst/>
          </a:prstGeom>
          <a:ln>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66" name="直線單箭頭接點 65"/>
          <p:cNvCxnSpPr/>
          <p:nvPr/>
        </p:nvCxnSpPr>
        <p:spPr>
          <a:xfrm>
            <a:off x="3786182" y="2285992"/>
            <a:ext cx="1643074" cy="571504"/>
          </a:xfrm>
          <a:prstGeom prst="straightConnector1">
            <a:avLst/>
          </a:prstGeom>
          <a:ln>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69" name="直線單箭頭接點 68"/>
          <p:cNvCxnSpPr>
            <a:endCxn id="59" idx="2"/>
          </p:cNvCxnSpPr>
          <p:nvPr/>
        </p:nvCxnSpPr>
        <p:spPr>
          <a:xfrm rot="16200000" flipH="1">
            <a:off x="3303976" y="2768198"/>
            <a:ext cx="2607487" cy="1643073"/>
          </a:xfrm>
          <a:prstGeom prst="straightConnector1">
            <a:avLst/>
          </a:prstGeom>
          <a:ln>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73" name="直線單箭頭接點 72"/>
          <p:cNvCxnSpPr/>
          <p:nvPr/>
        </p:nvCxnSpPr>
        <p:spPr>
          <a:xfrm rot="5400000" flipH="1" flipV="1">
            <a:off x="3714744" y="3000373"/>
            <a:ext cx="1857389" cy="1571636"/>
          </a:xfrm>
          <a:prstGeom prst="straightConnector1">
            <a:avLst/>
          </a:prstGeom>
          <a:ln>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75" name="直線單箭頭接點 74"/>
          <p:cNvCxnSpPr>
            <a:endCxn id="59" idx="2"/>
          </p:cNvCxnSpPr>
          <p:nvPr/>
        </p:nvCxnSpPr>
        <p:spPr>
          <a:xfrm>
            <a:off x="3857620" y="4714884"/>
            <a:ext cx="1571636" cy="178595"/>
          </a:xfrm>
          <a:prstGeom prst="straightConnector1">
            <a:avLst/>
          </a:prstGeom>
          <a:ln>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77" name="直線單箭頭接點 76"/>
          <p:cNvCxnSpPr>
            <a:endCxn id="50" idx="2"/>
          </p:cNvCxnSpPr>
          <p:nvPr/>
        </p:nvCxnSpPr>
        <p:spPr>
          <a:xfrm rot="16200000" flipH="1">
            <a:off x="3661166" y="4911338"/>
            <a:ext cx="1964545" cy="1571636"/>
          </a:xfrm>
          <a:prstGeom prst="straightConnector1">
            <a:avLst/>
          </a:prstGeom>
          <a:ln>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graphicFrame>
        <p:nvGraphicFramePr>
          <p:cNvPr id="79" name="物件 78"/>
          <p:cNvGraphicFramePr>
            <a:graphicFrameLocks noChangeAspect="1"/>
          </p:cNvGraphicFramePr>
          <p:nvPr/>
        </p:nvGraphicFramePr>
        <p:xfrm>
          <a:off x="2344738" y="1785926"/>
          <a:ext cx="228600" cy="330200"/>
        </p:xfrm>
        <a:graphic>
          <a:graphicData uri="http://schemas.openxmlformats.org/presentationml/2006/ole">
            <p:oleObj spid="_x0000_s18025" name="方程式" r:id="rId13" imgW="228600" imgH="330200" progId="Equation.3">
              <p:embed/>
            </p:oleObj>
          </a:graphicData>
        </a:graphic>
      </p:graphicFrame>
      <p:graphicFrame>
        <p:nvGraphicFramePr>
          <p:cNvPr id="82" name="物件 81"/>
          <p:cNvGraphicFramePr>
            <a:graphicFrameLocks noChangeAspect="1"/>
          </p:cNvGraphicFramePr>
          <p:nvPr/>
        </p:nvGraphicFramePr>
        <p:xfrm>
          <a:off x="4495800" y="3270250"/>
          <a:ext cx="152400" cy="317500"/>
        </p:xfrm>
        <a:graphic>
          <a:graphicData uri="http://schemas.openxmlformats.org/presentationml/2006/ole">
            <p:oleObj spid="_x0000_s18026" name="方程式" r:id="rId14" imgW="152268" imgH="317225" progId="Equation.3">
              <p:embed/>
            </p:oleObj>
          </a:graphicData>
        </a:graphic>
      </p:graphicFrame>
      <p:graphicFrame>
        <p:nvGraphicFramePr>
          <p:cNvPr id="83" name="物件 82"/>
          <p:cNvGraphicFramePr>
            <a:graphicFrameLocks noChangeAspect="1"/>
          </p:cNvGraphicFramePr>
          <p:nvPr/>
        </p:nvGraphicFramePr>
        <p:xfrm>
          <a:off x="4252913" y="1611313"/>
          <a:ext cx="241300" cy="317500"/>
        </p:xfrm>
        <a:graphic>
          <a:graphicData uri="http://schemas.openxmlformats.org/presentationml/2006/ole">
            <p:oleObj spid="_x0000_s18027" name="方程式" r:id="rId15" imgW="241091" imgH="317225" progId="Equation.3">
              <p:embed/>
            </p:oleObj>
          </a:graphicData>
        </a:graphic>
      </p:graphicFrame>
      <p:graphicFrame>
        <p:nvGraphicFramePr>
          <p:cNvPr id="17433" name="Object 25"/>
          <p:cNvGraphicFramePr>
            <a:graphicFrameLocks noChangeAspect="1"/>
          </p:cNvGraphicFramePr>
          <p:nvPr/>
        </p:nvGraphicFramePr>
        <p:xfrm>
          <a:off x="4240213" y="2285992"/>
          <a:ext cx="266700" cy="317500"/>
        </p:xfrm>
        <a:graphic>
          <a:graphicData uri="http://schemas.openxmlformats.org/presentationml/2006/ole">
            <p:oleObj spid="_x0000_s18028" name="方程式" r:id="rId16" imgW="266353" imgH="317087" progId="Equation.3">
              <p:embed/>
            </p:oleObj>
          </a:graphicData>
        </a:graphic>
      </p:graphicFrame>
      <p:graphicFrame>
        <p:nvGraphicFramePr>
          <p:cNvPr id="17434" name="Object 26"/>
          <p:cNvGraphicFramePr>
            <a:graphicFrameLocks noChangeAspect="1"/>
          </p:cNvGraphicFramePr>
          <p:nvPr/>
        </p:nvGraphicFramePr>
        <p:xfrm>
          <a:off x="4246563" y="2955924"/>
          <a:ext cx="254000" cy="330200"/>
        </p:xfrm>
        <a:graphic>
          <a:graphicData uri="http://schemas.openxmlformats.org/presentationml/2006/ole">
            <p:oleObj spid="_x0000_s18029" name="方程式" r:id="rId17" imgW="253890" imgH="330057" progId="Equation.3">
              <p:embed/>
            </p:oleObj>
          </a:graphicData>
        </a:graphic>
      </p:graphicFrame>
      <p:graphicFrame>
        <p:nvGraphicFramePr>
          <p:cNvPr id="17435" name="Object 27"/>
          <p:cNvGraphicFramePr>
            <a:graphicFrameLocks noChangeAspect="1"/>
          </p:cNvGraphicFramePr>
          <p:nvPr/>
        </p:nvGraphicFramePr>
        <p:xfrm>
          <a:off x="4246563" y="3863975"/>
          <a:ext cx="254000" cy="317500"/>
        </p:xfrm>
        <a:graphic>
          <a:graphicData uri="http://schemas.openxmlformats.org/presentationml/2006/ole">
            <p:oleObj spid="_x0000_s18030" name="方程式" r:id="rId18" imgW="253780" imgH="317225" progId="Equation.3">
              <p:embed/>
            </p:oleObj>
          </a:graphicData>
        </a:graphic>
      </p:graphicFrame>
      <p:graphicFrame>
        <p:nvGraphicFramePr>
          <p:cNvPr id="17436" name="Object 28"/>
          <p:cNvGraphicFramePr>
            <a:graphicFrameLocks noChangeAspect="1"/>
          </p:cNvGraphicFramePr>
          <p:nvPr/>
        </p:nvGraphicFramePr>
        <p:xfrm>
          <a:off x="4221163" y="4572000"/>
          <a:ext cx="266700" cy="317500"/>
        </p:xfrm>
        <a:graphic>
          <a:graphicData uri="http://schemas.openxmlformats.org/presentationml/2006/ole">
            <p:oleObj spid="_x0000_s18031" name="方程式" r:id="rId19" imgW="266353" imgH="317087" progId="Equation.3">
              <p:embed/>
            </p:oleObj>
          </a:graphicData>
        </a:graphic>
      </p:graphicFrame>
      <p:graphicFrame>
        <p:nvGraphicFramePr>
          <p:cNvPr id="17437" name="Object 29"/>
          <p:cNvGraphicFramePr>
            <a:graphicFrameLocks noChangeAspect="1"/>
          </p:cNvGraphicFramePr>
          <p:nvPr/>
        </p:nvGraphicFramePr>
        <p:xfrm>
          <a:off x="4221163" y="5248275"/>
          <a:ext cx="254000" cy="330200"/>
        </p:xfrm>
        <a:graphic>
          <a:graphicData uri="http://schemas.openxmlformats.org/presentationml/2006/ole">
            <p:oleObj spid="_x0000_s18032" name="方程式" r:id="rId20" imgW="253890" imgH="330057" progId="Equation.3">
              <p:embed/>
            </p:oleObj>
          </a:graphicData>
        </a:graphic>
      </p:graphicFrame>
      <p:graphicFrame>
        <p:nvGraphicFramePr>
          <p:cNvPr id="89" name="物件 88"/>
          <p:cNvGraphicFramePr>
            <a:graphicFrameLocks noChangeAspect="1"/>
          </p:cNvGraphicFramePr>
          <p:nvPr/>
        </p:nvGraphicFramePr>
        <p:xfrm>
          <a:off x="7994650" y="1763713"/>
          <a:ext cx="506413" cy="3875087"/>
        </p:xfrm>
        <a:graphic>
          <a:graphicData uri="http://schemas.openxmlformats.org/presentationml/2006/ole">
            <p:oleObj spid="_x0000_s18033" name="方程式" r:id="rId21" imgW="292100" imgH="2235200" progId="Equation.3">
              <p:embed/>
            </p:oleObj>
          </a:graphicData>
        </a:graphic>
      </p:graphicFrame>
      <p:graphicFrame>
        <p:nvGraphicFramePr>
          <p:cNvPr id="17440" name="Object 32"/>
          <p:cNvGraphicFramePr>
            <a:graphicFrameLocks noChangeAspect="1"/>
          </p:cNvGraphicFramePr>
          <p:nvPr/>
        </p:nvGraphicFramePr>
        <p:xfrm>
          <a:off x="7286644" y="3971934"/>
          <a:ext cx="636988" cy="1528768"/>
        </p:xfrm>
        <a:graphic>
          <a:graphicData uri="http://schemas.openxmlformats.org/presentationml/2006/ole">
            <p:oleObj spid="_x0000_s18034" name="方程式" r:id="rId22" imgW="126835" imgH="304404" progId="Equation.3">
              <p:embed/>
            </p:oleObj>
          </a:graphicData>
        </a:graphic>
      </p:graphicFrame>
      <p:graphicFrame>
        <p:nvGraphicFramePr>
          <p:cNvPr id="17441" name="Object 33"/>
          <p:cNvGraphicFramePr>
            <a:graphicFrameLocks noChangeAspect="1"/>
          </p:cNvGraphicFramePr>
          <p:nvPr/>
        </p:nvGraphicFramePr>
        <p:xfrm>
          <a:off x="7286644" y="1614485"/>
          <a:ext cx="636588" cy="1528763"/>
        </p:xfrm>
        <a:graphic>
          <a:graphicData uri="http://schemas.openxmlformats.org/presentationml/2006/ole">
            <p:oleObj spid="_x0000_s18035" name="方程式" r:id="rId23" imgW="126835" imgH="304404" progId="Equation.3">
              <p:embed/>
            </p:oleObj>
          </a:graphicData>
        </a:graphic>
      </p:graphicFrame>
      <p:graphicFrame>
        <p:nvGraphicFramePr>
          <p:cNvPr id="17442" name="Object 34"/>
          <p:cNvGraphicFramePr>
            <a:graphicFrameLocks noChangeAspect="1"/>
          </p:cNvGraphicFramePr>
          <p:nvPr/>
        </p:nvGraphicFramePr>
        <p:xfrm>
          <a:off x="2351088" y="3170238"/>
          <a:ext cx="241300" cy="330200"/>
        </p:xfrm>
        <a:graphic>
          <a:graphicData uri="http://schemas.openxmlformats.org/presentationml/2006/ole">
            <p:oleObj spid="_x0000_s18036" name="方程式" r:id="rId24" imgW="241195" imgH="330057" progId="Equation.3">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4"/>
            <a:ext cx="9144000" cy="1143000"/>
          </a:xfrm>
        </p:spPr>
        <p:txBody>
          <a:bodyPr>
            <a:normAutofit/>
          </a:bodyPr>
          <a:lstStyle/>
          <a:p>
            <a:r>
              <a:rPr lang="zh-TW" altLang="en-US" sz="3600" b="1" u="sng" dirty="0" smtClean="0">
                <a:latin typeface="標楷體" pitchFamily="65" charset="-120"/>
                <a:ea typeface="標楷體" pitchFamily="65" charset="-120"/>
              </a:rPr>
              <a:t>研究步驟</a:t>
            </a:r>
            <a:endParaRPr lang="zh-TW" altLang="en-US" sz="3600" b="1" u="sng" dirty="0">
              <a:latin typeface="標楷體" pitchFamily="65" charset="-120"/>
              <a:ea typeface="標楷體" pitchFamily="65" charset="-120"/>
            </a:endParaRPr>
          </a:p>
        </p:txBody>
      </p:sp>
      <p:sp>
        <p:nvSpPr>
          <p:cNvPr id="3" name="內容版面配置區 2"/>
          <p:cNvSpPr>
            <a:spLocks noGrp="1"/>
          </p:cNvSpPr>
          <p:nvPr>
            <p:ph idx="1"/>
          </p:nvPr>
        </p:nvSpPr>
        <p:spPr>
          <a:xfrm>
            <a:off x="0" y="1357298"/>
            <a:ext cx="9144000" cy="4071966"/>
          </a:xfrm>
        </p:spPr>
        <p:txBody>
          <a:bodyPr/>
          <a:lstStyle/>
          <a:p>
            <a:pPr>
              <a:buFont typeface="Wingdings" pitchFamily="2" charset="2"/>
              <a:buChar char="Ø"/>
            </a:pPr>
            <a:r>
              <a:rPr lang="zh-TW" altLang="en-US" dirty="0" smtClean="0">
                <a:latin typeface="標楷體" pitchFamily="65" charset="-120"/>
                <a:ea typeface="標楷體" pitchFamily="65" charset="-120"/>
              </a:rPr>
              <a:t>尚未發生巨災時對公司的影響：</a:t>
            </a:r>
            <a:endParaRPr lang="en-US" altLang="zh-TW" dirty="0" smtClean="0">
              <a:latin typeface="標楷體" pitchFamily="65" charset="-120"/>
              <a:ea typeface="標楷體" pitchFamily="65" charset="-120"/>
            </a:endParaRPr>
          </a:p>
          <a:p>
            <a:endParaRPr lang="en-US" altLang="zh-TW" dirty="0" smtClean="0"/>
          </a:p>
          <a:p>
            <a:pPr>
              <a:buNone/>
            </a:pPr>
            <a:endParaRPr lang="en-US" altLang="zh-TW" dirty="0" smtClean="0"/>
          </a:p>
          <a:p>
            <a:pPr>
              <a:buNone/>
            </a:pPr>
            <a:endParaRPr lang="en-US" altLang="zh-TW" dirty="0" smtClean="0"/>
          </a:p>
          <a:p>
            <a:pPr>
              <a:buFont typeface="Wingdings" pitchFamily="2" charset="2"/>
              <a:buChar char="Ø"/>
            </a:pPr>
            <a:r>
              <a:rPr lang="zh-TW" altLang="en-US" dirty="0" smtClean="0">
                <a:latin typeface="標楷體" pitchFamily="65" charset="-120"/>
                <a:ea typeface="標楷體" pitchFamily="65" charset="-120"/>
              </a:rPr>
              <a:t>發生巨災時對公司的影響：</a:t>
            </a:r>
            <a:endParaRPr lang="en-US" altLang="zh-TW" dirty="0" smtClean="0">
              <a:latin typeface="標楷體" pitchFamily="65" charset="-120"/>
              <a:ea typeface="標楷體" pitchFamily="65" charset="-120"/>
            </a:endParaRPr>
          </a:p>
          <a:p>
            <a:endParaRPr lang="en-US" altLang="zh-TW" dirty="0" smtClean="0"/>
          </a:p>
          <a:p>
            <a:endParaRPr lang="en-US" altLang="zh-TW" dirty="0" smtClean="0"/>
          </a:p>
          <a:p>
            <a:endParaRPr lang="en-US" altLang="zh-TW" dirty="0" smtClean="0"/>
          </a:p>
          <a:p>
            <a:endParaRPr lang="zh-TW" altLang="en-US" dirty="0"/>
          </a:p>
        </p:txBody>
      </p:sp>
      <p:graphicFrame>
        <p:nvGraphicFramePr>
          <p:cNvPr id="4" name="物件 3"/>
          <p:cNvGraphicFramePr>
            <a:graphicFrameLocks noChangeAspect="1"/>
          </p:cNvGraphicFramePr>
          <p:nvPr/>
        </p:nvGraphicFramePr>
        <p:xfrm>
          <a:off x="642910" y="1993096"/>
          <a:ext cx="6000792" cy="650086"/>
        </p:xfrm>
        <a:graphic>
          <a:graphicData uri="http://schemas.openxmlformats.org/presentationml/2006/ole">
            <p:oleObj spid="_x0000_s16442" name="方程式" r:id="rId3" imgW="3048000" imgH="330200" progId="Equation.3">
              <p:embed/>
            </p:oleObj>
          </a:graphicData>
        </a:graphic>
      </p:graphicFrame>
      <p:graphicFrame>
        <p:nvGraphicFramePr>
          <p:cNvPr id="16433" name="內容版面配置區 5"/>
          <p:cNvGraphicFramePr>
            <a:graphicFrameLocks noChangeAspect="1"/>
          </p:cNvGraphicFramePr>
          <p:nvPr/>
        </p:nvGraphicFramePr>
        <p:xfrm>
          <a:off x="449296" y="4339393"/>
          <a:ext cx="8551860" cy="1589937"/>
        </p:xfrm>
        <a:graphic>
          <a:graphicData uri="http://schemas.openxmlformats.org/presentationml/2006/ole">
            <p:oleObj spid="_x0000_s16443" name="方程式" r:id="rId4" imgW="3962400" imgH="736600" progId="Equation.3">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5841</TotalTime>
  <Words>306</Words>
  <Application>Microsoft Office PowerPoint</Application>
  <PresentationFormat>如螢幕大小 (4:3)</PresentationFormat>
  <Paragraphs>78</Paragraphs>
  <Slides>18</Slides>
  <Notes>1</Notes>
  <HiddenSlides>0</HiddenSlides>
  <MMClips>0</MMClips>
  <ScaleCrop>false</ScaleCrop>
  <HeadingPairs>
    <vt:vector size="6" baseType="variant">
      <vt:variant>
        <vt:lpstr>佈景主題</vt:lpstr>
      </vt:variant>
      <vt:variant>
        <vt:i4>1</vt:i4>
      </vt:variant>
      <vt:variant>
        <vt:lpstr>內嵌 OLE 伺服程式</vt:lpstr>
      </vt:variant>
      <vt:variant>
        <vt:i4>2</vt:i4>
      </vt:variant>
      <vt:variant>
        <vt:lpstr>投影片標題</vt:lpstr>
      </vt:variant>
      <vt:variant>
        <vt:i4>18</vt:i4>
      </vt:variant>
    </vt:vector>
  </HeadingPairs>
  <TitlesOfParts>
    <vt:vector size="21" baseType="lpstr">
      <vt:lpstr>Office 佈景主題</vt:lpstr>
      <vt:lpstr>方程式</vt:lpstr>
      <vt:lpstr>Microsoft Equation 3.0</vt:lpstr>
      <vt:lpstr>以結構式信用風險模型評價有違約風險及股權稀釋效果下的巨災賣權</vt:lpstr>
      <vt:lpstr>何謂巨災權益賣權(Catastrophe Equity Put)?</vt:lpstr>
      <vt:lpstr>文獻探討</vt:lpstr>
      <vt:lpstr>研究方法</vt:lpstr>
      <vt:lpstr>此研究的優勢</vt:lpstr>
      <vt:lpstr>此研究的優勢</vt:lpstr>
      <vt:lpstr>此研究的優勢</vt:lpstr>
      <vt:lpstr>研究技巧：Bino-Trinomial Tree</vt:lpstr>
      <vt:lpstr>研究步驟</vt:lpstr>
      <vt:lpstr>研究步驟</vt:lpstr>
      <vt:lpstr>計算機率</vt:lpstr>
      <vt:lpstr>Pareto Distribution</vt:lpstr>
      <vt:lpstr>Probability Density Function</vt:lpstr>
      <vt:lpstr>投影片 14</vt:lpstr>
      <vt:lpstr>投影片 15</vt:lpstr>
      <vt:lpstr>CatEPut Valuation</vt:lpstr>
      <vt:lpstr>CatEPut Valuation</vt:lpstr>
      <vt:lpstr>CatEPut Valuation</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以結構式信用風險模型評價 有違約風險及股權稀釋效果下 的巨災賣權</dc:title>
  <dc:creator>Joey Lee</dc:creator>
  <cp:lastModifiedBy>Joey Lee</cp:lastModifiedBy>
  <cp:revision>241</cp:revision>
  <dcterms:created xsi:type="dcterms:W3CDTF">2014-07-20T16:18:06Z</dcterms:created>
  <dcterms:modified xsi:type="dcterms:W3CDTF">2014-10-26T07:49:08Z</dcterms:modified>
</cp:coreProperties>
</file>